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74" r:id="rId4"/>
    <p:sldId id="275" r:id="rId5"/>
    <p:sldId id="283" r:id="rId6"/>
    <p:sldId id="259" r:id="rId7"/>
    <p:sldId id="287" r:id="rId8"/>
    <p:sldId id="284" r:id="rId9"/>
    <p:sldId id="285" r:id="rId10"/>
    <p:sldId id="286" r:id="rId11"/>
    <p:sldId id="276" r:id="rId12"/>
    <p:sldId id="280" r:id="rId13"/>
    <p:sldId id="279" r:id="rId14"/>
    <p:sldId id="288" r:id="rId15"/>
    <p:sldId id="264" r:id="rId16"/>
    <p:sldId id="270" r:id="rId17"/>
    <p:sldId id="260" r:id="rId18"/>
    <p:sldId id="268" r:id="rId19"/>
    <p:sldId id="269" r:id="rId20"/>
    <p:sldId id="262" r:id="rId21"/>
    <p:sldId id="263" r:id="rId22"/>
    <p:sldId id="267" r:id="rId23"/>
    <p:sldId id="281" r:id="rId24"/>
    <p:sldId id="29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975" autoAdjust="0"/>
  </p:normalViewPr>
  <p:slideViewPr>
    <p:cSldViewPr>
      <p:cViewPr>
        <p:scale>
          <a:sx n="69" d="100"/>
          <a:sy n="69" d="100"/>
        </p:scale>
        <p:origin x="-11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2C942-A8A6-4FD7-A3AE-86A9E63C509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</dgm:pt>
    <dgm:pt modelId="{CB2302C9-283B-49D8-9523-6D292C9499A7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Угрозы безопасности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детей при пользовании Интернетом</a:t>
          </a:r>
        </a:p>
      </dgm:t>
    </dgm:pt>
    <dgm:pt modelId="{9A749459-53CD-45AB-95B2-4FF0DD2F8C0F}" type="parTrans" cxnId="{49F84F7D-4CAD-454A-84AF-FD12EFBB8712}">
      <dgm:prSet/>
      <dgm:spPr/>
      <dgm:t>
        <a:bodyPr/>
        <a:lstStyle/>
        <a:p>
          <a:endParaRPr lang="ru-RU"/>
        </a:p>
      </dgm:t>
    </dgm:pt>
    <dgm:pt modelId="{3BA055F4-4C7D-42B1-B30B-5749AB9121AF}" type="sibTrans" cxnId="{49F84F7D-4CAD-454A-84AF-FD12EFBB8712}">
      <dgm:prSet/>
      <dgm:spPr/>
      <dgm:t>
        <a:bodyPr/>
        <a:lstStyle/>
        <a:p>
          <a:endParaRPr lang="ru-RU"/>
        </a:p>
      </dgm:t>
    </dgm:pt>
    <dgm:pt modelId="{84C60206-4989-465E-910F-3C3964F42171}">
      <dgm:prSet custT="1"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Воздействие </a:t>
          </a:r>
          <a:r>
            <a:rPr kumimoji="0" lang="ru-RU" sz="14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контента</a:t>
          </a: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для взрослых</a:t>
          </a:r>
          <a:r>
            <a:rPr kumimoji="0" lang="ru-RU" sz="1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9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– ст. 242 УК РФ карает за незаконное изготовление, распространение и продажу порнографических материалов. Однако определения порнографии в законодательстве нет</a:t>
          </a:r>
          <a:endParaRPr kumimoji="0" lang="ru-RU" sz="9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4C2050FD-8DC3-483C-B9E3-A542AB10939A}" type="parTrans" cxnId="{D616B2E4-331B-4ED8-B047-D74B2BF0B7E8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20ED152D-5785-48FA-B235-183463CBF69A}" type="sibTrans" cxnId="{D616B2E4-331B-4ED8-B047-D74B2BF0B7E8}">
      <dgm:prSet/>
      <dgm:spPr/>
      <dgm:t>
        <a:bodyPr/>
        <a:lstStyle/>
        <a:p>
          <a:endParaRPr lang="ru-RU"/>
        </a:p>
      </dgm:t>
    </dgm:pt>
    <dgm:pt modelId="{9A150D8F-7963-4FF7-BE56-E5338F122B85}">
      <dgm:prSet custT="1"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Вредоносные программы и мошенничество</a:t>
          </a:r>
          <a:r>
            <a:rPr kumimoji="0" lang="ru-RU" sz="12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использование незаконного программного обеспечения повышает риск заражения вирусами; резкое увеличение преступности в </a:t>
          </a:r>
          <a:r>
            <a:rPr kumimoji="0" lang="ru-RU" sz="12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кибер</a:t>
          </a:r>
          <a:r>
            <a:rPr kumimoji="0" lang="ru-RU" sz="12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- пространстве</a:t>
          </a:r>
        </a:p>
      </dgm:t>
    </dgm:pt>
    <dgm:pt modelId="{9BE571AC-2D4E-4F2A-83D3-825D70416C2E}" type="parTrans" cxnId="{8B94B8BA-E668-4888-90CA-CFDB2C781F4C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2615EF7-1689-4831-A5F5-B5978BD8735C}" type="sibTrans" cxnId="{8B94B8BA-E668-4888-90CA-CFDB2C781F4C}">
      <dgm:prSet/>
      <dgm:spPr/>
      <dgm:t>
        <a:bodyPr/>
        <a:lstStyle/>
        <a:p>
          <a:endParaRPr lang="ru-RU"/>
        </a:p>
      </dgm:t>
    </dgm:pt>
    <dgm:pt modelId="{78FD88AD-F260-4E1D-8187-6FC6F8EA4799}">
      <dgm:prSet custT="1"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Воздействие экстремистского </a:t>
          </a:r>
          <a:r>
            <a:rPr kumimoji="0" lang="ru-RU" sz="12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контента</a:t>
          </a:r>
          <a:r>
            <a:rPr kumimoji="0" lang="ru-RU" sz="12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экстремистские группы, пропагандирующие в интернете насилие в отношение национальных меньшинств и иммигрантов</a:t>
          </a:r>
        </a:p>
      </dgm:t>
    </dgm:pt>
    <dgm:pt modelId="{D636DBB8-7202-4B0D-AC6B-3E1F0C599E87}" type="parTrans" cxnId="{D57B80E7-2014-4FB8-8FB2-354D3C1E5ADA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8E0EB1F7-778D-411B-8F85-D06E1D74264D}" type="sibTrans" cxnId="{D57B80E7-2014-4FB8-8FB2-354D3C1E5ADA}">
      <dgm:prSet/>
      <dgm:spPr/>
      <dgm:t>
        <a:bodyPr/>
        <a:lstStyle/>
        <a:p>
          <a:endParaRPr lang="ru-RU"/>
        </a:p>
      </dgm:t>
    </dgm:pt>
    <dgm:pt modelId="{A7A1ED3E-34AC-4706-B662-5DA5B48BF228}">
      <dgm:prSet custT="1"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Обмен персональными данными</a:t>
          </a:r>
          <a:r>
            <a:rPr kumimoji="0" lang="ru-RU" sz="12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указание в социальных сетях личных данных, включая номер школы, домашний адрес и телефон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gm:t>
    </dgm:pt>
    <dgm:pt modelId="{A9534CC2-5537-4366-91C1-59437C67B44D}" type="parTrans" cxnId="{09D01B94-2570-492F-BDEA-583E3FA384FE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AEB028BE-2A52-4E74-8E26-FF8C6ABA8F2B}" type="sibTrans" cxnId="{09D01B94-2570-492F-BDEA-583E3FA384FE}">
      <dgm:prSet/>
      <dgm:spPr/>
      <dgm:t>
        <a:bodyPr/>
        <a:lstStyle/>
        <a:p>
          <a:endParaRPr lang="ru-RU"/>
        </a:p>
      </dgm:t>
    </dgm:pt>
    <dgm:pt modelId="{951AC8F6-118E-4FD7-A338-F4A61DCDB87D}">
      <dgm:prSet custT="1"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Кибербуллинг</a:t>
          </a:r>
          <a:r>
            <a:rPr kumimoji="0" lang="ru-RU" sz="12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</a:t>
          </a:r>
          <a:r>
            <a:rPr kumimoji="0" lang="ru-RU" sz="12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киберзапугивание</a:t>
          </a:r>
          <a:r>
            <a:rPr kumimoji="0" lang="ru-RU" sz="12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12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киберпреследование</a:t>
          </a:r>
          <a:r>
            <a:rPr kumimoji="0" lang="ru-RU" sz="12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умышленное и неоднократное причинение вреда посредством компьютера, телефона и пр.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56054B95-AB6D-40F0-98A9-9E28EC6F0761}" type="parTrans" cxnId="{9F71E705-EAD8-41B4-B319-779C77DF777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2E3FA296-234A-48D1-A9B8-175F628F4BB3}" type="sibTrans" cxnId="{9F71E705-EAD8-41B4-B319-779C77DF7771}">
      <dgm:prSet/>
      <dgm:spPr/>
      <dgm:t>
        <a:bodyPr/>
        <a:lstStyle/>
        <a:p>
          <a:endParaRPr lang="ru-RU"/>
        </a:p>
      </dgm:t>
    </dgm:pt>
    <dgm:pt modelId="{61C6D0B6-96A2-4C03-A9C3-3E2F3E8456D4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Встреча с незнакомцем</a:t>
          </a:r>
          <a:r>
            <a:rPr kumimoji="0" lang="ru-RU" sz="1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12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– 50% детей с 9-16 лет общаются с людьми в сети, никак с ними не связанными, а 40% детей встречаются с незнакомцами лично.</a:t>
          </a:r>
        </a:p>
      </dgm:t>
    </dgm:pt>
    <dgm:pt modelId="{BF0FAF9F-5917-42BD-AE3C-A8302792C696}" type="parTrans" cxnId="{0264DB06-37B4-446C-B9B6-FB858A152C5C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69B492A-CAE4-4F69-B6A5-C1E03D11FE28}" type="sibTrans" cxnId="{0264DB06-37B4-446C-B9B6-FB858A152C5C}">
      <dgm:prSet/>
      <dgm:spPr/>
      <dgm:t>
        <a:bodyPr/>
        <a:lstStyle/>
        <a:p>
          <a:endParaRPr lang="ru-RU"/>
        </a:p>
      </dgm:t>
    </dgm:pt>
    <dgm:pt modelId="{14F1257E-22F7-4A0E-8E3C-B49EAF7D89F6}" type="pres">
      <dgm:prSet presAssocID="{5B02C942-A8A6-4FD7-A3AE-86A9E63C509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ED0121-AB87-41F0-AF33-716DD444D291}" type="pres">
      <dgm:prSet presAssocID="{CB2302C9-283B-49D8-9523-6D292C9499A7}" presName="centerShape" presStyleLbl="node0" presStyleIdx="0" presStyleCnt="1" custScaleX="138498" custScaleY="147263"/>
      <dgm:spPr/>
      <dgm:t>
        <a:bodyPr/>
        <a:lstStyle/>
        <a:p>
          <a:endParaRPr lang="ru-RU"/>
        </a:p>
      </dgm:t>
    </dgm:pt>
    <dgm:pt modelId="{3010867D-4EA1-4A92-AD9A-CD3CCE3E18AE}" type="pres">
      <dgm:prSet presAssocID="{4C2050FD-8DC3-483C-B9E3-A542AB10939A}" presName="parTrans" presStyleLbl="sibTrans2D1" presStyleIdx="0" presStyleCnt="6"/>
      <dgm:spPr/>
      <dgm:t>
        <a:bodyPr/>
        <a:lstStyle/>
        <a:p>
          <a:endParaRPr lang="ru-RU"/>
        </a:p>
      </dgm:t>
    </dgm:pt>
    <dgm:pt modelId="{7A014A29-AB22-4F15-AD7D-D95455177012}" type="pres">
      <dgm:prSet presAssocID="{4C2050FD-8DC3-483C-B9E3-A542AB10939A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4CEBA25A-FE86-4389-B815-5BF61D6F07A8}" type="pres">
      <dgm:prSet presAssocID="{84C60206-4989-465E-910F-3C3964F42171}" presName="node" presStyleLbl="node1" presStyleIdx="0" presStyleCnt="6" custScaleX="217938" custScaleY="98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41274-B6FA-48E5-BD0F-207E4E8036C6}" type="pres">
      <dgm:prSet presAssocID="{9BE571AC-2D4E-4F2A-83D3-825D70416C2E}" presName="parTrans" presStyleLbl="sibTrans2D1" presStyleIdx="1" presStyleCnt="6"/>
      <dgm:spPr/>
      <dgm:t>
        <a:bodyPr/>
        <a:lstStyle/>
        <a:p>
          <a:endParaRPr lang="ru-RU"/>
        </a:p>
      </dgm:t>
    </dgm:pt>
    <dgm:pt modelId="{482EA3B1-28BC-4094-AD8A-2B2FFF0432C2}" type="pres">
      <dgm:prSet presAssocID="{9BE571AC-2D4E-4F2A-83D3-825D70416C2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699F1F5-1887-45FE-AA81-4C8579D22DF7}" type="pres">
      <dgm:prSet presAssocID="{9A150D8F-7963-4FF7-BE56-E5338F122B85}" presName="node" presStyleLbl="node1" presStyleIdx="1" presStyleCnt="6" custScaleX="208113" custScaleY="123054" custRadScaleRad="174850" custRadScaleInc="44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4CE68-D40A-4243-9E67-11097A1FB759}" type="pres">
      <dgm:prSet presAssocID="{D636DBB8-7202-4B0D-AC6B-3E1F0C599E87}" presName="parTrans" presStyleLbl="sibTrans2D1" presStyleIdx="2" presStyleCnt="6"/>
      <dgm:spPr/>
      <dgm:t>
        <a:bodyPr/>
        <a:lstStyle/>
        <a:p>
          <a:endParaRPr lang="ru-RU"/>
        </a:p>
      </dgm:t>
    </dgm:pt>
    <dgm:pt modelId="{964AADDA-E8D1-4146-A01C-FBB5D73A2123}" type="pres">
      <dgm:prSet presAssocID="{D636DBB8-7202-4B0D-AC6B-3E1F0C599E8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29FF137-14C7-46D0-B724-6A06BB3810D7}" type="pres">
      <dgm:prSet presAssocID="{78FD88AD-F260-4E1D-8187-6FC6F8EA4799}" presName="node" presStyleLbl="node1" presStyleIdx="2" presStyleCnt="6" custScaleX="205972" custScaleY="100291" custRadScaleRad="146025" custRadScaleInc="-42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3CE13-D84B-4AE4-B472-AD05148F84D9}" type="pres">
      <dgm:prSet presAssocID="{A9534CC2-5537-4366-91C1-59437C67B44D}" presName="parTrans" presStyleLbl="sibTrans2D1" presStyleIdx="3" presStyleCnt="6"/>
      <dgm:spPr/>
      <dgm:t>
        <a:bodyPr/>
        <a:lstStyle/>
        <a:p>
          <a:endParaRPr lang="ru-RU"/>
        </a:p>
      </dgm:t>
    </dgm:pt>
    <dgm:pt modelId="{CF1A39E4-B563-48BC-9DC2-9CB9E1A24DBB}" type="pres">
      <dgm:prSet presAssocID="{A9534CC2-5537-4366-91C1-59437C67B44D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6AA2E1D-0447-4FCB-AC95-CCF02A157A90}" type="pres">
      <dgm:prSet presAssocID="{A7A1ED3E-34AC-4706-B662-5DA5B48BF228}" presName="node" presStyleLbl="node1" presStyleIdx="3" presStyleCnt="6" custScaleX="246475" custRadScaleRad="100351" custRadScaleInc="15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BEAFA-409E-46D9-B3D3-C07969218BE4}" type="pres">
      <dgm:prSet presAssocID="{56054B95-AB6D-40F0-98A9-9E28EC6F0761}" presName="parTrans" presStyleLbl="sibTrans2D1" presStyleIdx="4" presStyleCnt="6"/>
      <dgm:spPr/>
      <dgm:t>
        <a:bodyPr/>
        <a:lstStyle/>
        <a:p>
          <a:endParaRPr lang="ru-RU"/>
        </a:p>
      </dgm:t>
    </dgm:pt>
    <dgm:pt modelId="{38883C57-61CD-485E-B8C3-554B388931A6}" type="pres">
      <dgm:prSet presAssocID="{56054B95-AB6D-40F0-98A9-9E28EC6F076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12602FC-6420-4839-9E0E-57B66215D04A}" type="pres">
      <dgm:prSet presAssocID="{951AC8F6-118E-4FD7-A338-F4A61DCDB87D}" presName="node" presStyleLbl="node1" presStyleIdx="4" presStyleCnt="6" custScaleX="192068" custScaleY="120258" custRadScaleRad="140024" custRadScaleInc="50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3AF6D-8E8F-4445-93E4-0156AC353FD3}" type="pres">
      <dgm:prSet presAssocID="{BF0FAF9F-5917-42BD-AE3C-A8302792C696}" presName="parTrans" presStyleLbl="sibTrans2D1" presStyleIdx="5" presStyleCnt="6"/>
      <dgm:spPr/>
      <dgm:t>
        <a:bodyPr/>
        <a:lstStyle/>
        <a:p>
          <a:endParaRPr lang="ru-RU"/>
        </a:p>
      </dgm:t>
    </dgm:pt>
    <dgm:pt modelId="{FC2872C0-8D81-43CC-8AE9-0A98825923D3}" type="pres">
      <dgm:prSet presAssocID="{BF0FAF9F-5917-42BD-AE3C-A8302792C696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B90DD22C-98BC-4A8F-8AC7-F03556F2109C}" type="pres">
      <dgm:prSet presAssocID="{61C6D0B6-96A2-4C03-A9C3-3E2F3E8456D4}" presName="node" presStyleLbl="node1" presStyleIdx="5" presStyleCnt="6" custScaleX="209226" custRadScaleRad="147660" custRadScaleInc="-36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7FA7E6-5451-488C-AA91-3A9ABA00C7E8}" type="presOf" srcId="{84C60206-4989-465E-910F-3C3964F42171}" destId="{4CEBA25A-FE86-4389-B815-5BF61D6F07A8}" srcOrd="0" destOrd="0" presId="urn:microsoft.com/office/officeart/2005/8/layout/radial5"/>
    <dgm:cxn modelId="{2636710A-BCC7-4413-89B2-B67003290312}" type="presOf" srcId="{BF0FAF9F-5917-42BD-AE3C-A8302792C696}" destId="{FC2872C0-8D81-43CC-8AE9-0A98825923D3}" srcOrd="1" destOrd="0" presId="urn:microsoft.com/office/officeart/2005/8/layout/radial5"/>
    <dgm:cxn modelId="{09D01B94-2570-492F-BDEA-583E3FA384FE}" srcId="{CB2302C9-283B-49D8-9523-6D292C9499A7}" destId="{A7A1ED3E-34AC-4706-B662-5DA5B48BF228}" srcOrd="3" destOrd="0" parTransId="{A9534CC2-5537-4366-91C1-59437C67B44D}" sibTransId="{AEB028BE-2A52-4E74-8E26-FF8C6ABA8F2B}"/>
    <dgm:cxn modelId="{2EA972D0-4826-485C-B8CB-B3378D9AED27}" type="presOf" srcId="{CB2302C9-283B-49D8-9523-6D292C9499A7}" destId="{3DED0121-AB87-41F0-AF33-716DD444D291}" srcOrd="0" destOrd="0" presId="urn:microsoft.com/office/officeart/2005/8/layout/radial5"/>
    <dgm:cxn modelId="{1E170E67-1D32-4255-BA47-05C430F1F63E}" type="presOf" srcId="{56054B95-AB6D-40F0-98A9-9E28EC6F0761}" destId="{38883C57-61CD-485E-B8C3-554B388931A6}" srcOrd="1" destOrd="0" presId="urn:microsoft.com/office/officeart/2005/8/layout/radial5"/>
    <dgm:cxn modelId="{B2904711-9D84-4772-AA4E-04402BD5E75A}" type="presOf" srcId="{5B02C942-A8A6-4FD7-A3AE-86A9E63C5097}" destId="{14F1257E-22F7-4A0E-8E3C-B49EAF7D89F6}" srcOrd="0" destOrd="0" presId="urn:microsoft.com/office/officeart/2005/8/layout/radial5"/>
    <dgm:cxn modelId="{988DC49F-D2FA-4925-A137-09D068C823BF}" type="presOf" srcId="{9A150D8F-7963-4FF7-BE56-E5338F122B85}" destId="{7699F1F5-1887-45FE-AA81-4C8579D22DF7}" srcOrd="0" destOrd="0" presId="urn:microsoft.com/office/officeart/2005/8/layout/radial5"/>
    <dgm:cxn modelId="{41F9D603-5F3F-46ED-B0D0-2DDB0C441CB6}" type="presOf" srcId="{4C2050FD-8DC3-483C-B9E3-A542AB10939A}" destId="{3010867D-4EA1-4A92-AD9A-CD3CCE3E18AE}" srcOrd="0" destOrd="0" presId="urn:microsoft.com/office/officeart/2005/8/layout/radial5"/>
    <dgm:cxn modelId="{D616B2E4-331B-4ED8-B047-D74B2BF0B7E8}" srcId="{CB2302C9-283B-49D8-9523-6D292C9499A7}" destId="{84C60206-4989-465E-910F-3C3964F42171}" srcOrd="0" destOrd="0" parTransId="{4C2050FD-8DC3-483C-B9E3-A542AB10939A}" sibTransId="{20ED152D-5785-48FA-B235-183463CBF69A}"/>
    <dgm:cxn modelId="{A4874517-841D-4F72-AE04-4AAACD13161A}" type="presOf" srcId="{78FD88AD-F260-4E1D-8187-6FC6F8EA4799}" destId="{429FF137-14C7-46D0-B724-6A06BB3810D7}" srcOrd="0" destOrd="0" presId="urn:microsoft.com/office/officeart/2005/8/layout/radial5"/>
    <dgm:cxn modelId="{5CFE5C20-86BC-4541-A15A-B78A4E1FDBAF}" type="presOf" srcId="{BF0FAF9F-5917-42BD-AE3C-A8302792C696}" destId="{5243AF6D-8E8F-4445-93E4-0156AC353FD3}" srcOrd="0" destOrd="0" presId="urn:microsoft.com/office/officeart/2005/8/layout/radial5"/>
    <dgm:cxn modelId="{7E5560A5-0329-4419-918A-B9158C41C112}" type="presOf" srcId="{D636DBB8-7202-4B0D-AC6B-3E1F0C599E87}" destId="{7A34CE68-D40A-4243-9E67-11097A1FB759}" srcOrd="0" destOrd="0" presId="urn:microsoft.com/office/officeart/2005/8/layout/radial5"/>
    <dgm:cxn modelId="{8B94B8BA-E668-4888-90CA-CFDB2C781F4C}" srcId="{CB2302C9-283B-49D8-9523-6D292C9499A7}" destId="{9A150D8F-7963-4FF7-BE56-E5338F122B85}" srcOrd="1" destOrd="0" parTransId="{9BE571AC-2D4E-4F2A-83D3-825D70416C2E}" sibTransId="{C2615EF7-1689-4831-A5F5-B5978BD8735C}"/>
    <dgm:cxn modelId="{78209B65-1917-4A9B-82FE-D15B1F5A2107}" type="presOf" srcId="{A7A1ED3E-34AC-4706-B662-5DA5B48BF228}" destId="{86AA2E1D-0447-4FCB-AC95-CCF02A157A90}" srcOrd="0" destOrd="0" presId="urn:microsoft.com/office/officeart/2005/8/layout/radial5"/>
    <dgm:cxn modelId="{0264DB06-37B4-446C-B9B6-FB858A152C5C}" srcId="{CB2302C9-283B-49D8-9523-6D292C9499A7}" destId="{61C6D0B6-96A2-4C03-A9C3-3E2F3E8456D4}" srcOrd="5" destOrd="0" parTransId="{BF0FAF9F-5917-42BD-AE3C-A8302792C696}" sibTransId="{069B492A-CAE4-4F69-B6A5-C1E03D11FE28}"/>
    <dgm:cxn modelId="{5BA4987F-E381-47F6-8A4A-9A53EAED0822}" type="presOf" srcId="{A9534CC2-5537-4366-91C1-59437C67B44D}" destId="{33F3CE13-D84B-4AE4-B472-AD05148F84D9}" srcOrd="0" destOrd="0" presId="urn:microsoft.com/office/officeart/2005/8/layout/radial5"/>
    <dgm:cxn modelId="{49F84F7D-4CAD-454A-84AF-FD12EFBB8712}" srcId="{5B02C942-A8A6-4FD7-A3AE-86A9E63C5097}" destId="{CB2302C9-283B-49D8-9523-6D292C9499A7}" srcOrd="0" destOrd="0" parTransId="{9A749459-53CD-45AB-95B2-4FF0DD2F8C0F}" sibTransId="{3BA055F4-4C7D-42B1-B30B-5749AB9121AF}"/>
    <dgm:cxn modelId="{D57B80E7-2014-4FB8-8FB2-354D3C1E5ADA}" srcId="{CB2302C9-283B-49D8-9523-6D292C9499A7}" destId="{78FD88AD-F260-4E1D-8187-6FC6F8EA4799}" srcOrd="2" destOrd="0" parTransId="{D636DBB8-7202-4B0D-AC6B-3E1F0C599E87}" sibTransId="{8E0EB1F7-778D-411B-8F85-D06E1D74264D}"/>
    <dgm:cxn modelId="{5B2F455D-6B0A-4D5E-8391-98A7D7B6457E}" type="presOf" srcId="{61C6D0B6-96A2-4C03-A9C3-3E2F3E8456D4}" destId="{B90DD22C-98BC-4A8F-8AC7-F03556F2109C}" srcOrd="0" destOrd="0" presId="urn:microsoft.com/office/officeart/2005/8/layout/radial5"/>
    <dgm:cxn modelId="{2BC549E1-6442-469A-B31B-FF1395CB0292}" type="presOf" srcId="{9BE571AC-2D4E-4F2A-83D3-825D70416C2E}" destId="{482EA3B1-28BC-4094-AD8A-2B2FFF0432C2}" srcOrd="1" destOrd="0" presId="urn:microsoft.com/office/officeart/2005/8/layout/radial5"/>
    <dgm:cxn modelId="{8B087D5F-5708-4EF9-B363-8A0B620103CE}" type="presOf" srcId="{D636DBB8-7202-4B0D-AC6B-3E1F0C599E87}" destId="{964AADDA-E8D1-4146-A01C-FBB5D73A2123}" srcOrd="1" destOrd="0" presId="urn:microsoft.com/office/officeart/2005/8/layout/radial5"/>
    <dgm:cxn modelId="{68DB9353-0D79-4B43-BE98-64BA2AE7D1E9}" type="presOf" srcId="{951AC8F6-118E-4FD7-A338-F4A61DCDB87D}" destId="{B12602FC-6420-4839-9E0E-57B66215D04A}" srcOrd="0" destOrd="0" presId="urn:microsoft.com/office/officeart/2005/8/layout/radial5"/>
    <dgm:cxn modelId="{9E017596-D99B-4182-AF83-4F4AA9DA7C5A}" type="presOf" srcId="{9BE571AC-2D4E-4F2A-83D3-825D70416C2E}" destId="{F8741274-B6FA-48E5-BD0F-207E4E8036C6}" srcOrd="0" destOrd="0" presId="urn:microsoft.com/office/officeart/2005/8/layout/radial5"/>
    <dgm:cxn modelId="{9B188D86-088F-4CAD-8DA0-ABEDFCC372BE}" type="presOf" srcId="{56054B95-AB6D-40F0-98A9-9E28EC6F0761}" destId="{2F1BEAFA-409E-46D9-B3D3-C07969218BE4}" srcOrd="0" destOrd="0" presId="urn:microsoft.com/office/officeart/2005/8/layout/radial5"/>
    <dgm:cxn modelId="{DB0CC64F-C745-499C-A194-BE0DC8C46EDB}" type="presOf" srcId="{A9534CC2-5537-4366-91C1-59437C67B44D}" destId="{CF1A39E4-B563-48BC-9DC2-9CB9E1A24DBB}" srcOrd="1" destOrd="0" presId="urn:microsoft.com/office/officeart/2005/8/layout/radial5"/>
    <dgm:cxn modelId="{9F71E705-EAD8-41B4-B319-779C77DF7771}" srcId="{CB2302C9-283B-49D8-9523-6D292C9499A7}" destId="{951AC8F6-118E-4FD7-A338-F4A61DCDB87D}" srcOrd="4" destOrd="0" parTransId="{56054B95-AB6D-40F0-98A9-9E28EC6F0761}" sibTransId="{2E3FA296-234A-48D1-A9B8-175F628F4BB3}"/>
    <dgm:cxn modelId="{3142FB4F-8FAE-4D4C-8AA6-8D4E5219B679}" type="presOf" srcId="{4C2050FD-8DC3-483C-B9E3-A542AB10939A}" destId="{7A014A29-AB22-4F15-AD7D-D95455177012}" srcOrd="1" destOrd="0" presId="urn:microsoft.com/office/officeart/2005/8/layout/radial5"/>
    <dgm:cxn modelId="{A5DCC5C0-62C0-4830-9E98-DE6DB4086BD0}" type="presParOf" srcId="{14F1257E-22F7-4A0E-8E3C-B49EAF7D89F6}" destId="{3DED0121-AB87-41F0-AF33-716DD444D291}" srcOrd="0" destOrd="0" presId="urn:microsoft.com/office/officeart/2005/8/layout/radial5"/>
    <dgm:cxn modelId="{E582652A-D7D9-4445-BDFF-88D9BBB2DBB6}" type="presParOf" srcId="{14F1257E-22F7-4A0E-8E3C-B49EAF7D89F6}" destId="{3010867D-4EA1-4A92-AD9A-CD3CCE3E18AE}" srcOrd="1" destOrd="0" presId="urn:microsoft.com/office/officeart/2005/8/layout/radial5"/>
    <dgm:cxn modelId="{F3D9CF96-AA12-4D7F-BB2B-B8C1E8C89F38}" type="presParOf" srcId="{3010867D-4EA1-4A92-AD9A-CD3CCE3E18AE}" destId="{7A014A29-AB22-4F15-AD7D-D95455177012}" srcOrd="0" destOrd="0" presId="urn:microsoft.com/office/officeart/2005/8/layout/radial5"/>
    <dgm:cxn modelId="{7F1231A8-5A14-473D-AEF2-75FDB0CC712C}" type="presParOf" srcId="{14F1257E-22F7-4A0E-8E3C-B49EAF7D89F6}" destId="{4CEBA25A-FE86-4389-B815-5BF61D6F07A8}" srcOrd="2" destOrd="0" presId="urn:microsoft.com/office/officeart/2005/8/layout/radial5"/>
    <dgm:cxn modelId="{27BC52F6-F425-44D8-A1CF-C7C2F65F7635}" type="presParOf" srcId="{14F1257E-22F7-4A0E-8E3C-B49EAF7D89F6}" destId="{F8741274-B6FA-48E5-BD0F-207E4E8036C6}" srcOrd="3" destOrd="0" presId="urn:microsoft.com/office/officeart/2005/8/layout/radial5"/>
    <dgm:cxn modelId="{146DA85D-FA5D-4F17-ACFD-34602997B8D5}" type="presParOf" srcId="{F8741274-B6FA-48E5-BD0F-207E4E8036C6}" destId="{482EA3B1-28BC-4094-AD8A-2B2FFF0432C2}" srcOrd="0" destOrd="0" presId="urn:microsoft.com/office/officeart/2005/8/layout/radial5"/>
    <dgm:cxn modelId="{287C86F7-A2D2-46D1-B592-AACB0C42CB29}" type="presParOf" srcId="{14F1257E-22F7-4A0E-8E3C-B49EAF7D89F6}" destId="{7699F1F5-1887-45FE-AA81-4C8579D22DF7}" srcOrd="4" destOrd="0" presId="urn:microsoft.com/office/officeart/2005/8/layout/radial5"/>
    <dgm:cxn modelId="{8A0CAD70-2A66-4F28-AE78-4F75B245895C}" type="presParOf" srcId="{14F1257E-22F7-4A0E-8E3C-B49EAF7D89F6}" destId="{7A34CE68-D40A-4243-9E67-11097A1FB759}" srcOrd="5" destOrd="0" presId="urn:microsoft.com/office/officeart/2005/8/layout/radial5"/>
    <dgm:cxn modelId="{5315EBE3-EF71-4036-8FB3-A1C06A584469}" type="presParOf" srcId="{7A34CE68-D40A-4243-9E67-11097A1FB759}" destId="{964AADDA-E8D1-4146-A01C-FBB5D73A2123}" srcOrd="0" destOrd="0" presId="urn:microsoft.com/office/officeart/2005/8/layout/radial5"/>
    <dgm:cxn modelId="{A7766A26-A008-4F24-ABDA-242B179C98C7}" type="presParOf" srcId="{14F1257E-22F7-4A0E-8E3C-B49EAF7D89F6}" destId="{429FF137-14C7-46D0-B724-6A06BB3810D7}" srcOrd="6" destOrd="0" presId="urn:microsoft.com/office/officeart/2005/8/layout/radial5"/>
    <dgm:cxn modelId="{A2024822-BBD9-4DC0-A49E-8396A4630144}" type="presParOf" srcId="{14F1257E-22F7-4A0E-8E3C-B49EAF7D89F6}" destId="{33F3CE13-D84B-4AE4-B472-AD05148F84D9}" srcOrd="7" destOrd="0" presId="urn:microsoft.com/office/officeart/2005/8/layout/radial5"/>
    <dgm:cxn modelId="{39807C63-2965-4ED3-AC6D-9FD848B1440F}" type="presParOf" srcId="{33F3CE13-D84B-4AE4-B472-AD05148F84D9}" destId="{CF1A39E4-B563-48BC-9DC2-9CB9E1A24DBB}" srcOrd="0" destOrd="0" presId="urn:microsoft.com/office/officeart/2005/8/layout/radial5"/>
    <dgm:cxn modelId="{88A3125A-CD7F-4D71-AC00-655081C85997}" type="presParOf" srcId="{14F1257E-22F7-4A0E-8E3C-B49EAF7D89F6}" destId="{86AA2E1D-0447-4FCB-AC95-CCF02A157A90}" srcOrd="8" destOrd="0" presId="urn:microsoft.com/office/officeart/2005/8/layout/radial5"/>
    <dgm:cxn modelId="{EB2994AE-E27A-4437-9828-72C3742CF88A}" type="presParOf" srcId="{14F1257E-22F7-4A0E-8E3C-B49EAF7D89F6}" destId="{2F1BEAFA-409E-46D9-B3D3-C07969218BE4}" srcOrd="9" destOrd="0" presId="urn:microsoft.com/office/officeart/2005/8/layout/radial5"/>
    <dgm:cxn modelId="{578A1487-3293-4948-8385-7EDDF9D823EC}" type="presParOf" srcId="{2F1BEAFA-409E-46D9-B3D3-C07969218BE4}" destId="{38883C57-61CD-485E-B8C3-554B388931A6}" srcOrd="0" destOrd="0" presId="urn:microsoft.com/office/officeart/2005/8/layout/radial5"/>
    <dgm:cxn modelId="{9857E7A3-A403-4897-8831-CB864853396A}" type="presParOf" srcId="{14F1257E-22F7-4A0E-8E3C-B49EAF7D89F6}" destId="{B12602FC-6420-4839-9E0E-57B66215D04A}" srcOrd="10" destOrd="0" presId="urn:microsoft.com/office/officeart/2005/8/layout/radial5"/>
    <dgm:cxn modelId="{A4FEB02B-2A6A-4B2A-84A7-6110E6C84665}" type="presParOf" srcId="{14F1257E-22F7-4A0E-8E3C-B49EAF7D89F6}" destId="{5243AF6D-8E8F-4445-93E4-0156AC353FD3}" srcOrd="11" destOrd="0" presId="urn:microsoft.com/office/officeart/2005/8/layout/radial5"/>
    <dgm:cxn modelId="{BB420660-CD4B-40BB-BE05-5C1B7478AC19}" type="presParOf" srcId="{5243AF6D-8E8F-4445-93E4-0156AC353FD3}" destId="{FC2872C0-8D81-43CC-8AE9-0A98825923D3}" srcOrd="0" destOrd="0" presId="urn:microsoft.com/office/officeart/2005/8/layout/radial5"/>
    <dgm:cxn modelId="{4200D62B-0037-41C4-A469-758F23F4002C}" type="presParOf" srcId="{14F1257E-22F7-4A0E-8E3C-B49EAF7D89F6}" destId="{B90DD22C-98BC-4A8F-8AC7-F03556F2109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ED0121-AB87-41F0-AF33-716DD444D291}">
      <dsp:nvSpPr>
        <dsp:cNvPr id="0" name=""/>
        <dsp:cNvSpPr/>
      </dsp:nvSpPr>
      <dsp:spPr>
        <a:xfrm>
          <a:off x="3399902" y="1670167"/>
          <a:ext cx="1993180" cy="211932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Угрозы безопасности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детей при пользовании Интернетом</a:t>
          </a:r>
        </a:p>
      </dsp:txBody>
      <dsp:txXfrm>
        <a:off x="3399902" y="1670167"/>
        <a:ext cx="1993180" cy="2119321"/>
      </dsp:txXfrm>
    </dsp:sp>
    <dsp:sp modelId="{3010867D-4EA1-4A92-AD9A-CD3CCE3E18AE}">
      <dsp:nvSpPr>
        <dsp:cNvPr id="0" name=""/>
        <dsp:cNvSpPr/>
      </dsp:nvSpPr>
      <dsp:spPr>
        <a:xfrm rot="16200000">
          <a:off x="4331001" y="1305652"/>
          <a:ext cx="130982" cy="4893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6200000">
        <a:off x="4331001" y="1305652"/>
        <a:ext cx="130982" cy="489307"/>
      </dsp:txXfrm>
    </dsp:sp>
    <dsp:sp modelId="{4CEBA25A-FE86-4389-B815-5BF61D6F07A8}">
      <dsp:nvSpPr>
        <dsp:cNvPr id="0" name=""/>
        <dsp:cNvSpPr/>
      </dsp:nvSpPr>
      <dsp:spPr>
        <a:xfrm>
          <a:off x="2828275" y="9795"/>
          <a:ext cx="3136433" cy="141323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Воздействие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контента</a:t>
          </a: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для взрослых</a:t>
          </a:r>
          <a:r>
            <a:rPr kumimoji="0" lang="ru-RU" sz="1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9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– ст. 242 УК РФ карает за незаконное изготовление, распространение и продажу порнографических материалов. Однако определения порнографии в законодательстве нет</a:t>
          </a:r>
          <a:endParaRPr kumimoji="0" lang="ru-RU" sz="9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828275" y="9795"/>
        <a:ext cx="3136433" cy="1413235"/>
      </dsp:txXfrm>
    </dsp:sp>
    <dsp:sp modelId="{F8741274-B6FA-48E5-BD0F-207E4E8036C6}">
      <dsp:nvSpPr>
        <dsp:cNvPr id="0" name=""/>
        <dsp:cNvSpPr/>
      </dsp:nvSpPr>
      <dsp:spPr>
        <a:xfrm rot="20448023">
          <a:off x="5477155" y="2044997"/>
          <a:ext cx="366757" cy="4893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20448023">
        <a:off x="5477155" y="2044997"/>
        <a:ext cx="366757" cy="489307"/>
      </dsp:txXfrm>
    </dsp:sp>
    <dsp:sp modelId="{7699F1F5-1887-45FE-AA81-4C8579D22DF7}">
      <dsp:nvSpPr>
        <dsp:cNvPr id="0" name=""/>
        <dsp:cNvSpPr/>
      </dsp:nvSpPr>
      <dsp:spPr>
        <a:xfrm>
          <a:off x="5789937" y="837649"/>
          <a:ext cx="2995038" cy="177091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Вредоносные программы и мошенничество</a:t>
          </a:r>
          <a:r>
            <a:rPr kumimoji="0" lang="ru-RU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использование незаконного программного обеспечения повышает риск заражения вирусами; резкое увеличение преступности в </a:t>
          </a:r>
          <a:r>
            <a:rPr kumimoji="0" lang="ru-RU" sz="12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кибер</a:t>
          </a:r>
          <a:r>
            <a:rPr kumimoji="0" lang="ru-RU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- пространстве</a:t>
          </a:r>
        </a:p>
      </dsp:txBody>
      <dsp:txXfrm>
        <a:off x="5789937" y="837649"/>
        <a:ext cx="2995038" cy="1770919"/>
      </dsp:txXfrm>
    </dsp:sp>
    <dsp:sp modelId="{7A34CE68-D40A-4243-9E67-11097A1FB759}">
      <dsp:nvSpPr>
        <dsp:cNvPr id="0" name=""/>
        <dsp:cNvSpPr/>
      </dsp:nvSpPr>
      <dsp:spPr>
        <a:xfrm rot="1031490">
          <a:off x="5478144" y="2871394"/>
          <a:ext cx="333362" cy="4893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31490">
        <a:off x="5478144" y="2871394"/>
        <a:ext cx="333362" cy="489307"/>
      </dsp:txXfrm>
    </dsp:sp>
    <dsp:sp modelId="{429FF137-14C7-46D0-B724-6A06BB3810D7}">
      <dsp:nvSpPr>
        <dsp:cNvPr id="0" name=""/>
        <dsp:cNvSpPr/>
      </dsp:nvSpPr>
      <dsp:spPr>
        <a:xfrm>
          <a:off x="5723111" y="2877155"/>
          <a:ext cx="2964226" cy="144332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Воздействие экстремистского </a:t>
          </a:r>
          <a:r>
            <a:rPr kumimoji="0" lang="ru-RU" sz="12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контента</a:t>
          </a:r>
          <a:r>
            <a:rPr kumimoji="0" lang="ru-RU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экстремистские группы, пропагандирующие в интернете насилие в отношение национальных меньшинств и иммигрантов</a:t>
          </a:r>
        </a:p>
      </dsp:txBody>
      <dsp:txXfrm>
        <a:off x="5723111" y="2877155"/>
        <a:ext cx="2964226" cy="1443328"/>
      </dsp:txXfrm>
    </dsp:sp>
    <dsp:sp modelId="{33F3CE13-D84B-4AE4-B472-AD05148F84D9}">
      <dsp:nvSpPr>
        <dsp:cNvPr id="0" name=""/>
        <dsp:cNvSpPr/>
      </dsp:nvSpPr>
      <dsp:spPr>
        <a:xfrm rot="5687496">
          <a:off x="4234808" y="3656463"/>
          <a:ext cx="127002" cy="4893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687496">
        <a:off x="4234808" y="3656463"/>
        <a:ext cx="127002" cy="489307"/>
      </dsp:txXfrm>
    </dsp:sp>
    <dsp:sp modelId="{86AA2E1D-0447-4FCB-AC95-CCF02A157A90}">
      <dsp:nvSpPr>
        <dsp:cNvPr id="0" name=""/>
        <dsp:cNvSpPr/>
      </dsp:nvSpPr>
      <dsp:spPr>
        <a:xfrm>
          <a:off x="2454157" y="4023678"/>
          <a:ext cx="3547121" cy="143914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Обмен персональными данными</a:t>
          </a:r>
          <a:r>
            <a:rPr kumimoji="0" lang="ru-RU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указание в социальных сетях личных данных, включая номер школы, домашний адрес и телефон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sp:txBody>
      <dsp:txXfrm>
        <a:off x="2454157" y="4023678"/>
        <a:ext cx="3547121" cy="1439140"/>
      </dsp:txXfrm>
    </dsp:sp>
    <dsp:sp modelId="{2F1BEAFA-409E-46D9-B3D3-C07969218BE4}">
      <dsp:nvSpPr>
        <dsp:cNvPr id="0" name=""/>
        <dsp:cNvSpPr/>
      </dsp:nvSpPr>
      <dsp:spPr>
        <a:xfrm rot="9905508">
          <a:off x="3060943" y="2805276"/>
          <a:ext cx="266419" cy="4893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9905508">
        <a:off x="3060943" y="2805276"/>
        <a:ext cx="266419" cy="489307"/>
      </dsp:txXfrm>
    </dsp:sp>
    <dsp:sp modelId="{B12602FC-6420-4839-9E0E-57B66215D04A}">
      <dsp:nvSpPr>
        <dsp:cNvPr id="0" name=""/>
        <dsp:cNvSpPr/>
      </dsp:nvSpPr>
      <dsp:spPr>
        <a:xfrm>
          <a:off x="290063" y="2589802"/>
          <a:ext cx="2764128" cy="173068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Кибербуллинг</a:t>
          </a:r>
          <a:r>
            <a:rPr kumimoji="0" lang="ru-RU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</a:t>
          </a:r>
          <a:r>
            <a:rPr kumimoji="0" lang="ru-RU" sz="12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киберзапугивание</a:t>
          </a:r>
          <a:r>
            <a:rPr kumimoji="0" lang="ru-RU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12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киберпреследование</a:t>
          </a:r>
          <a:r>
            <a:rPr kumimoji="0" lang="ru-RU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умышленное и неоднократное причинение вреда посредством компьютера, телефона и пр.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90063" y="2589802"/>
        <a:ext cx="2764128" cy="1730681"/>
      </dsp:txXfrm>
    </dsp:sp>
    <dsp:sp modelId="{5243AF6D-8E8F-4445-93E4-0156AC353FD3}">
      <dsp:nvSpPr>
        <dsp:cNvPr id="0" name=""/>
        <dsp:cNvSpPr/>
      </dsp:nvSpPr>
      <dsp:spPr>
        <a:xfrm rot="11948184">
          <a:off x="2956864" y="2048216"/>
          <a:ext cx="360718" cy="4893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1948184">
        <a:off x="2956864" y="2048216"/>
        <a:ext cx="360718" cy="489307"/>
      </dsp:txXfrm>
    </dsp:sp>
    <dsp:sp modelId="{B90DD22C-98BC-4A8F-8AC7-F03556F2109C}">
      <dsp:nvSpPr>
        <dsp:cNvPr id="0" name=""/>
        <dsp:cNvSpPr/>
      </dsp:nvSpPr>
      <dsp:spPr>
        <a:xfrm>
          <a:off x="82242" y="1035651"/>
          <a:ext cx="3011055" cy="143914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Встреча с незнакомцем</a:t>
          </a:r>
          <a:r>
            <a:rPr kumimoji="0" lang="ru-RU" sz="1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– 50% детей с 9-16 лет общаются с людьми в сети, никак с ними не связанными, а 40% детей встречаются с незнакомцами лично.</a:t>
          </a:r>
        </a:p>
      </dsp:txBody>
      <dsp:txXfrm>
        <a:off x="82242" y="1035651"/>
        <a:ext cx="3011055" cy="1439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10CF3-A6FD-4FDE-A059-4F48431B3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AB55F-E907-499C-B84D-1586B65A8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B2256-6634-4136-88FE-A4076BA6D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9E53-7D3B-44DA-BF7C-6670CE4DC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03B2A-FFE0-473E-8E01-0C7E7154E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6D2B9-30F9-46BD-A86B-28CD8750B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5291-6C6F-470B-860E-E8E7201F7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FA9C8-5556-4280-9743-5BC838839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3CD15-946E-4CD9-9EA2-DCAB78587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471EE-0AA2-4EC5-83EA-FEAF86AE8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D0811-E2D3-44CA-8C6C-0415F9F68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DC95C-C3DF-4D57-9807-040A0C5DD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397AAC8A-3EBB-4CB3-AC4D-EA18ED74D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fdeti.ru/files/konvencia_o_pravah_rebenka.do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main?base=LAW;n=117191;fld=134;dst=10006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571500" y="357188"/>
            <a:ext cx="8072438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b="1" dirty="0">
                <a:solidFill>
                  <a:srgbClr val="FF0000"/>
                </a:solidFill>
              </a:rPr>
              <a:t>Правовое регулирование охраны и защиты прав несовершеннолетних.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rgbClr val="FF0000"/>
                </a:solidFill>
              </a:rPr>
              <a:t>«Защита детей от информации, причиняющей вред их здоровью и развитию».</a:t>
            </a:r>
          </a:p>
          <a:p>
            <a:pPr algn="ctr">
              <a:buFontTx/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051" name="Picture 2" descr="C:\Documents and Settings\Марина.YOUR-B9B4DE95E5\Рабочий стол\ФОТО С САЙТОВ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3214688"/>
            <a:ext cx="2857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Ожидаемые результаты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401050" cy="5519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В ходе уроков медиабезопасности родители должны научиться делать более безопасным и полезным общение детей в Интернете и иных информационно-телекоммуникационных сетях, а именно: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критически относиться к сообщениям и иной информации, распространяемой в сетях Интернет, мобильной (сотовой) связи, посредством иных электронных средств массовой коммуникации; 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отличать достоверные сведения от недостоверных, вредную для них информацию от безопасной;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избегать навязывания им информации, способной причинить вред их здоровью, нравственному и психическому развитию, чести, достоинству и  репутации;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распознавать признаки злоупотребления их неопытностью и доверчивостью, попытки вовлечения их в противоправную и иную антиобщественную деятельность;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распознавать манипулятивные техники, используемые при подаче рекламной и иной информации;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критически относиться к информационной продукции, распространяемой в информационно-телекоммуникационных сетях;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анализировать степень достоверности информации и подлинность ее источников;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применять эффективные меры самозащиты от нежелательных для них информации и контактов в сетях.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357188" y="214313"/>
            <a:ext cx="8572500" cy="60007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3600" i="1" smtClean="0"/>
          </a:p>
          <a:p>
            <a:pPr eaLnBrk="1" hangingPunct="1">
              <a:buFontTx/>
              <a:buNone/>
            </a:pPr>
            <a:r>
              <a:rPr lang="ru-RU" sz="3600" i="1" smtClean="0"/>
              <a:t>«Если работники образования не желают лишиться своего авторитета, особенно среди молодых людей, им необходимо максимально использовать услуги новых СМИ»</a:t>
            </a:r>
          </a:p>
          <a:p>
            <a:pPr eaLnBrk="1" hangingPunct="1"/>
            <a:endParaRPr lang="ru-RU" sz="1600" i="1" smtClean="0"/>
          </a:p>
          <a:p>
            <a:pPr eaLnBrk="1" hangingPunct="1"/>
            <a:r>
              <a:rPr lang="ru-RU" sz="1600" i="1" smtClean="0"/>
              <a:t>Франчезо Занутти, председатель отдела документации и информации сектора образования ЮНЕСКО, декабрь 1997г.</a:t>
            </a: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>
            <a:off x="857250" y="285750"/>
            <a:ext cx="8043863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</a:rPr>
              <a:t>      КТО ЛУЧШЕ ОСОЗНАЕТ ОПАСНОСТЬ ИНТЕРНЕТА – УЧИТЕЛЯ ИЛИ УЧЕНИКИ?(%)</a:t>
            </a:r>
            <a:endParaRPr lang="ru-RU" sz="2400" smtClean="0">
              <a:solidFill>
                <a:schemeClr val="tx1"/>
              </a:solidFill>
            </a:endParaRPr>
          </a:p>
        </p:txBody>
      </p:sp>
      <p:pic>
        <p:nvPicPr>
          <p:cNvPr id="13315" name="Picture 2"/>
          <p:cNvPicPr>
            <a:picLocks noGrp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86" t="1399" r="18329" b="4895"/>
          <a:stretch>
            <a:fillRect/>
          </a:stretch>
        </p:blipFill>
        <p:spPr>
          <a:xfrm>
            <a:off x="357188" y="2033588"/>
            <a:ext cx="4138612" cy="3895725"/>
          </a:xfrm>
          <a:noFill/>
        </p:spPr>
      </p:pic>
      <p:pic>
        <p:nvPicPr>
          <p:cNvPr id="13316" name="Диаграмма 17"/>
          <p:cNvPicPr>
            <a:picLocks noGrp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67175" y="2625725"/>
            <a:ext cx="5076825" cy="3395663"/>
          </a:xfrm>
          <a:noFill/>
        </p:spPr>
      </p:pic>
      <p:pic>
        <p:nvPicPr>
          <p:cNvPr id="13317" name="Picture 7" descr="12222222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0350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</a:rPr>
              <a:t/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           КАК УЧИТЕЛЯ ПОМОГАЛИ ДЕТЯМ? (%)</a:t>
            </a:r>
            <a:r>
              <a:rPr lang="ru-RU" b="1" smtClean="0">
                <a:solidFill>
                  <a:schemeClr val="accent1"/>
                </a:solidFill>
              </a:rPr>
              <a:t/>
            </a:r>
            <a:br>
              <a:rPr lang="ru-RU" b="1" smtClean="0">
                <a:solidFill>
                  <a:schemeClr val="accent1"/>
                </a:solidFill>
              </a:rPr>
            </a:br>
            <a:endParaRPr lang="ru-RU" smtClean="0"/>
          </a:p>
        </p:txBody>
      </p:sp>
      <p:pic>
        <p:nvPicPr>
          <p:cNvPr id="14339" name="Диаграмма 8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15"/>
          <a:stretch>
            <a:fillRect/>
          </a:stretch>
        </p:blipFill>
        <p:spPr>
          <a:xfrm>
            <a:off x="714375" y="1357313"/>
            <a:ext cx="7920038" cy="4967287"/>
          </a:xfrm>
          <a:noFill/>
        </p:spPr>
      </p:pic>
      <p:pic>
        <p:nvPicPr>
          <p:cNvPr id="14340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8913"/>
            <a:ext cx="108108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photo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571500"/>
            <a:ext cx="6715125" cy="4733925"/>
          </a:xfrm>
          <a:noFill/>
        </p:spPr>
      </p:pic>
      <p:sp>
        <p:nvSpPr>
          <p:cNvPr id="153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14313" y="5661025"/>
            <a:ext cx="8715375" cy="465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Этот плакат занял первое</a:t>
            </a:r>
            <a:r>
              <a:rPr lang="en-US" sz="1200" smtClean="0"/>
              <a:t> </a:t>
            </a:r>
            <a:r>
              <a:rPr lang="ru-RU" sz="1200" smtClean="0"/>
              <a:t>место в конкурсе "Безопасный Интернет - детям"  автор: Казаров Виктор, г. Невинномыск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О чем нужно знать, находясь в Сети: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ru-RU" sz="2000" smtClean="0"/>
              <a:t>По результатам социологических исследований 88% четырёхлетних детей выходят в сеть вместе с родителями. </a:t>
            </a:r>
          </a:p>
          <a:p>
            <a:pPr eaLnBrk="1" hangingPunct="1"/>
            <a:r>
              <a:rPr lang="ru-RU" sz="2000" smtClean="0"/>
              <a:t>В 8-9-летнем возрасте дети всё чаще выходят в сеть самостоятельно. К 14 годам совместное, семейное  пользование сетью сохраняется лишь для 7% подростков.</a:t>
            </a:r>
          </a:p>
          <a:p>
            <a:pPr eaLnBrk="1" hangingPunct="1"/>
            <a:r>
              <a:rPr lang="ru-RU" sz="2000" smtClean="0"/>
              <a:t>Больше половины пользователей сети в возрасте до 14 лет просматривают сайты с нежелательным содержимым. </a:t>
            </a:r>
            <a:r>
              <a:rPr lang="ru-RU" sz="2000" b="1" smtClean="0"/>
              <a:t>39% детей посещают порносайты</a:t>
            </a:r>
            <a:r>
              <a:rPr lang="ru-RU" sz="2000" smtClean="0"/>
              <a:t>, </a:t>
            </a:r>
            <a:r>
              <a:rPr lang="ru-RU" sz="2000" b="1" smtClean="0"/>
              <a:t>19% наблюдают сцены насилия</a:t>
            </a:r>
            <a:r>
              <a:rPr lang="ru-RU" sz="2000" smtClean="0"/>
              <a:t>, 16% увлекаются азартными играми. Наркотическими веществами и алкоголем интересуются 14% детей, а экстремистские и националистические ресурсы посещают 11% несовершеннолетних пользователей </a:t>
            </a:r>
          </a:p>
          <a:p>
            <a:pPr eaLnBrk="1" hangingPunct="1"/>
            <a:r>
              <a:rPr lang="ru-RU" sz="2000" smtClean="0"/>
              <a:t>Исследования показали, что 90% детей сталкивались в сети с порнографией, а 65% искали ее целенаправленно. При этом </a:t>
            </a:r>
            <a:r>
              <a:rPr lang="ru-RU" sz="1900" b="1" smtClean="0"/>
              <a:t>44% несовершеннолетних пользователей Интернета хотя бы раз подвергались в сети сексуальным домогательствам</a:t>
            </a:r>
            <a:r>
              <a:rPr lang="ru-RU" sz="20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Кто в ответе за наших детей в интернете?</a:t>
            </a:r>
            <a:br>
              <a:rPr lang="ru-RU" sz="3200" smtClean="0">
                <a:solidFill>
                  <a:srgbClr val="FF0000"/>
                </a:solidFill>
              </a:rPr>
            </a:br>
            <a:endParaRPr lang="ru-RU" sz="3200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125538"/>
            <a:ext cx="8786812" cy="55181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Безопасность детей одна из главных задач цивилизованного общества, поэтому обеспечивать безопасность детей в Интернете должны все, кто причастен к этому обществу. И так по порядку:</a:t>
            </a:r>
            <a:endParaRPr 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1.</a:t>
            </a:r>
            <a:r>
              <a:rPr lang="ru-RU" sz="2000" smtClean="0"/>
              <a:t> </a:t>
            </a:r>
            <a:r>
              <a:rPr lang="ru-RU" sz="2000" i="1" smtClean="0"/>
              <a:t>Правительство</a:t>
            </a:r>
            <a:r>
              <a:rPr lang="ru-RU" sz="2000" smtClean="0"/>
              <a:t>. Должны быть законы, которые смогли бы оградить детей от вредной информации в Интернете. Так в России все школы обязали установить программы контентной фильтрации в классах информатики.</a:t>
            </a:r>
            <a:endParaRPr 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2.</a:t>
            </a:r>
            <a:r>
              <a:rPr lang="ru-RU" sz="2000" smtClean="0"/>
              <a:t> </a:t>
            </a:r>
            <a:r>
              <a:rPr lang="ru-RU" sz="2000" i="1" smtClean="0"/>
              <a:t>Поисковики</a:t>
            </a:r>
            <a:r>
              <a:rPr lang="ru-RU" sz="2000" smtClean="0"/>
              <a:t>. Многие поисковые сервисы такие как  Yandex, Ramler имеют в своем арсенале большое количество настроек, помогающих родителям оградить детей от нежелательного контента в Интернете.  А так же есть поисковые системы, предназначенные специально для детей.</a:t>
            </a:r>
            <a:endParaRPr 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3.</a:t>
            </a:r>
            <a:r>
              <a:rPr lang="ru-RU" sz="2000" smtClean="0"/>
              <a:t> </a:t>
            </a:r>
            <a:r>
              <a:rPr lang="ru-RU" sz="2000" i="1" smtClean="0"/>
              <a:t>Семья</a:t>
            </a:r>
            <a:r>
              <a:rPr lang="ru-RU" sz="2000" smtClean="0"/>
              <a:t>. Конечно же ни кто так сильно не отвечает за безопасность  детей в Интернете, как сами родители. Ведь только родители могут полностью контролировать своих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FF0000"/>
                </a:solidFill>
              </a:rPr>
              <a:t>ИНФОРМАЦИОННАЯ БЕЗОПАСНОСТЬ ДЕТЕЙ</a:t>
            </a:r>
            <a:r>
              <a:rPr lang="ru-RU" sz="1400" smtClean="0">
                <a:solidFill>
                  <a:srgbClr val="FF0000"/>
                </a:solidFill>
              </a:rPr>
              <a:t> </a:t>
            </a:r>
            <a:r>
              <a:rPr lang="ru-RU" sz="1400" smtClean="0"/>
              <a:t>- состояние защищенности детей, при котором отсутствует риск, связанный с причинением информацией вреда их здоровью и (или) физическому, психическому, духовному, нравственному развитию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196752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med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414338" y="0"/>
            <a:ext cx="955833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</a:rPr>
              <a:t>Десять правил безопасной работы в Интернете для детей </a:t>
            </a:r>
            <a:r>
              <a:rPr lang="en-US" sz="2400" smtClean="0">
                <a:solidFill>
                  <a:srgbClr val="FF0000"/>
                </a:solidFill>
              </a:rPr>
              <a:t/>
            </a:r>
            <a:br>
              <a:rPr lang="en-US" sz="2400" smtClean="0">
                <a:solidFill>
                  <a:srgbClr val="FF0000"/>
                </a:solidFill>
              </a:rPr>
            </a:br>
            <a:r>
              <a:rPr lang="ru-RU" sz="1200" smtClean="0"/>
              <a:t>(Источник: компания </a:t>
            </a:r>
            <a:r>
              <a:rPr lang="en-US" sz="1200" smtClean="0"/>
              <a:t>Microsoft)</a:t>
            </a:r>
            <a:endParaRPr lang="ru-RU" sz="12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7313"/>
            <a:ext cx="8929688" cy="55006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dirty="0" smtClean="0"/>
              <a:t>1. </a:t>
            </a:r>
            <a:r>
              <a:rPr lang="ru-RU" sz="1600" dirty="0" smtClean="0"/>
              <a:t>Объясните детям и установите четкие правила — какие сайты они не должны посещать.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2. Помогите детям выбрать правильное регистрационное имя и пароль, если это необходимо для общения детей посредством программ мгновенного обмена сообщениями или сетевых игр. </a:t>
            </a:r>
            <a:r>
              <a:rPr lang="en-US" sz="1600" dirty="0" err="1" smtClean="0"/>
              <a:t>Убедитесь</a:t>
            </a:r>
            <a:r>
              <a:rPr lang="en-US" sz="1600" dirty="0" smtClean="0"/>
              <a:t> в </a:t>
            </a:r>
            <a:r>
              <a:rPr lang="en-US" sz="1600" dirty="0" err="1" smtClean="0"/>
              <a:t>том</a:t>
            </a:r>
            <a:r>
              <a:rPr lang="en-US" sz="1600" dirty="0" smtClean="0"/>
              <a:t>, </a:t>
            </a:r>
            <a:r>
              <a:rPr lang="en-US" sz="1600" dirty="0" err="1" smtClean="0"/>
              <a:t>что</a:t>
            </a:r>
            <a:r>
              <a:rPr lang="en-US" sz="1600" dirty="0" smtClean="0"/>
              <a:t> </a:t>
            </a:r>
            <a:r>
              <a:rPr lang="en-US" sz="1600" dirty="0" err="1" smtClean="0"/>
              <a:t>они</a:t>
            </a:r>
            <a:r>
              <a:rPr lang="en-US" sz="1600" dirty="0" smtClean="0"/>
              <a:t> </a:t>
            </a:r>
            <a:r>
              <a:rPr lang="en-US" sz="1600" dirty="0" err="1" smtClean="0"/>
              <a:t>не</a:t>
            </a:r>
            <a:r>
              <a:rPr lang="en-US" sz="1600" dirty="0" smtClean="0"/>
              <a:t> </a:t>
            </a:r>
            <a:r>
              <a:rPr lang="en-US" sz="1600" dirty="0" err="1" smtClean="0"/>
              <a:t>содержат</a:t>
            </a:r>
            <a:r>
              <a:rPr lang="en-US" sz="1600" dirty="0" smtClean="0"/>
              <a:t> </a:t>
            </a:r>
            <a:r>
              <a:rPr lang="en-US" sz="1600" dirty="0" err="1" smtClean="0"/>
              <a:t>никакой</a:t>
            </a:r>
            <a:r>
              <a:rPr lang="en-US" sz="1600" dirty="0" smtClean="0"/>
              <a:t> </a:t>
            </a:r>
            <a:r>
              <a:rPr lang="en-US" sz="1600" dirty="0" err="1" smtClean="0"/>
              <a:t>личной</a:t>
            </a:r>
            <a:r>
              <a:rPr lang="en-US" sz="1600" dirty="0" smtClean="0"/>
              <a:t> </a:t>
            </a:r>
            <a:r>
              <a:rPr lang="en-US" sz="1600" dirty="0" err="1" smtClean="0"/>
              <a:t>информации</a:t>
            </a:r>
            <a:r>
              <a:rPr lang="en-US" sz="1600" dirty="0" smtClean="0"/>
              <a:t>. </a:t>
            </a: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3. Объясните Вашим детям необходимость защиты их конфиденциальности в сети Интернет. </a:t>
            </a:r>
            <a:r>
              <a:rPr lang="en-US" sz="1600" dirty="0" err="1" smtClean="0"/>
              <a:t>Настаивайте</a:t>
            </a:r>
            <a:r>
              <a:rPr lang="en-US" sz="1600" dirty="0" smtClean="0"/>
              <a:t>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dirty="0" err="1" smtClean="0"/>
              <a:t>том</a:t>
            </a:r>
            <a:r>
              <a:rPr lang="en-US" sz="1600" dirty="0" smtClean="0"/>
              <a:t>, </a:t>
            </a:r>
            <a:r>
              <a:rPr lang="en-US" sz="1600" dirty="0" err="1" smtClean="0"/>
              <a:t>чтобы</a:t>
            </a:r>
            <a:r>
              <a:rPr lang="en-US" sz="1600" dirty="0" smtClean="0"/>
              <a:t> </a:t>
            </a:r>
            <a:r>
              <a:rPr lang="en-US" sz="1600" dirty="0" err="1" smtClean="0"/>
              <a:t>они</a:t>
            </a:r>
            <a:r>
              <a:rPr lang="en-US" sz="1600" dirty="0" smtClean="0"/>
              <a:t> </a:t>
            </a:r>
            <a:r>
              <a:rPr lang="en-US" sz="1600" dirty="0" err="1" smtClean="0"/>
              <a:t>никогда</a:t>
            </a:r>
            <a:r>
              <a:rPr lang="en-US" sz="1600" dirty="0" smtClean="0"/>
              <a:t> </a:t>
            </a:r>
            <a:r>
              <a:rPr lang="en-US" sz="1600" dirty="0" err="1" smtClean="0"/>
              <a:t>не</a:t>
            </a:r>
            <a:r>
              <a:rPr lang="en-US" sz="1600" dirty="0" smtClean="0"/>
              <a:t> </a:t>
            </a:r>
            <a:r>
              <a:rPr lang="en-US" sz="1600" dirty="0" err="1" smtClean="0"/>
              <a:t>выдавали</a:t>
            </a:r>
            <a:r>
              <a:rPr lang="en-US" sz="1600" dirty="0" smtClean="0"/>
              <a:t> </a:t>
            </a:r>
            <a:r>
              <a:rPr lang="en-US" sz="1600" dirty="0" err="1" smtClean="0"/>
              <a:t>своего</a:t>
            </a:r>
            <a:r>
              <a:rPr lang="en-US" sz="1600" dirty="0" smtClean="0"/>
              <a:t> </a:t>
            </a:r>
            <a:r>
              <a:rPr lang="en-US" sz="1600" dirty="0" err="1" smtClean="0"/>
              <a:t>адреса</a:t>
            </a:r>
            <a:r>
              <a:rPr lang="en-US" sz="1600" dirty="0" smtClean="0"/>
              <a:t>, </a:t>
            </a:r>
            <a:r>
              <a:rPr lang="en-US" sz="1600" dirty="0" err="1" smtClean="0"/>
              <a:t>номера</a:t>
            </a:r>
            <a:r>
              <a:rPr lang="en-US" sz="1600" dirty="0" smtClean="0"/>
              <a:t> </a:t>
            </a:r>
            <a:r>
              <a:rPr lang="en-US" sz="1600" dirty="0" err="1" smtClean="0"/>
              <a:t>телефона</a:t>
            </a:r>
            <a:r>
              <a:rPr lang="en-US" sz="1600" dirty="0" smtClean="0"/>
              <a:t> </a:t>
            </a:r>
            <a:r>
              <a:rPr lang="en-US" sz="1600" dirty="0" err="1" smtClean="0"/>
              <a:t>или</a:t>
            </a:r>
            <a:r>
              <a:rPr lang="en-US" sz="1600" dirty="0" smtClean="0"/>
              <a:t> </a:t>
            </a:r>
            <a:r>
              <a:rPr lang="en-US" sz="1600" dirty="0" err="1" smtClean="0"/>
              <a:t>другой</a:t>
            </a:r>
            <a:r>
              <a:rPr lang="en-US" sz="1600" dirty="0" smtClean="0"/>
              <a:t> </a:t>
            </a:r>
            <a:r>
              <a:rPr lang="en-US" sz="1600" dirty="0" err="1" smtClean="0"/>
              <a:t>личной</a:t>
            </a:r>
            <a:r>
              <a:rPr lang="en-US" sz="1600" dirty="0" smtClean="0"/>
              <a:t> </a:t>
            </a:r>
            <a:r>
              <a:rPr lang="en-US" sz="1600" dirty="0" err="1" smtClean="0"/>
              <a:t>информации</a:t>
            </a:r>
            <a:r>
              <a:rPr lang="en-US" sz="1600" dirty="0" smtClean="0"/>
              <a:t>; </a:t>
            </a:r>
            <a:r>
              <a:rPr lang="en-US" sz="1600" dirty="0" err="1" smtClean="0"/>
              <a:t>например</a:t>
            </a:r>
            <a:r>
              <a:rPr lang="en-US" sz="1600" dirty="0" smtClean="0"/>
              <a:t>, </a:t>
            </a:r>
            <a:r>
              <a:rPr lang="en-US" sz="1600" dirty="0" err="1" smtClean="0"/>
              <a:t>места</a:t>
            </a:r>
            <a:r>
              <a:rPr lang="en-US" sz="1600" dirty="0" smtClean="0"/>
              <a:t> </a:t>
            </a:r>
            <a:r>
              <a:rPr lang="en-US" sz="1600" dirty="0" err="1" smtClean="0"/>
              <a:t>учебы</a:t>
            </a:r>
            <a:r>
              <a:rPr lang="en-US" sz="1600" dirty="0" smtClean="0"/>
              <a:t> </a:t>
            </a:r>
            <a:r>
              <a:rPr lang="en-US" sz="1600" dirty="0" err="1" smtClean="0"/>
              <a:t>или</a:t>
            </a:r>
            <a:r>
              <a:rPr lang="en-US" sz="1600" dirty="0" smtClean="0"/>
              <a:t> </a:t>
            </a:r>
            <a:r>
              <a:rPr lang="en-US" sz="1600" dirty="0" err="1" smtClean="0"/>
              <a:t>любимого</a:t>
            </a:r>
            <a:r>
              <a:rPr lang="en-US" sz="1600" dirty="0" smtClean="0"/>
              <a:t> </a:t>
            </a:r>
            <a:r>
              <a:rPr lang="en-US" sz="1600" dirty="0" err="1" smtClean="0"/>
              <a:t>места</a:t>
            </a:r>
            <a:r>
              <a:rPr lang="en-US" sz="1600" dirty="0" smtClean="0"/>
              <a:t> </a:t>
            </a:r>
            <a:r>
              <a:rPr lang="en-US" sz="1600" dirty="0" err="1" smtClean="0"/>
              <a:t>для</a:t>
            </a:r>
            <a:r>
              <a:rPr lang="en-US" sz="1600" dirty="0" smtClean="0"/>
              <a:t> </a:t>
            </a:r>
            <a:r>
              <a:rPr lang="en-US" sz="1600" dirty="0" err="1" smtClean="0"/>
              <a:t>прогулки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4. Объясните детям, что люди в Интернете не всегда являются теми, за кого они себя выдают. Не позволяйте детям встречаться лично с их «знакомыми» по Интернету без Вашего наблюдения. 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/>
              <a:t>5. </a:t>
            </a:r>
            <a:r>
              <a:rPr lang="en-US" sz="1600" dirty="0" err="1" smtClean="0"/>
              <a:t>Научите</a:t>
            </a:r>
            <a:r>
              <a:rPr lang="en-US" sz="1600" dirty="0" smtClean="0"/>
              <a:t> </a:t>
            </a:r>
            <a:r>
              <a:rPr lang="en-US" sz="1600" dirty="0" err="1" smtClean="0"/>
              <a:t>детей</a:t>
            </a:r>
            <a:r>
              <a:rPr lang="en-US" sz="1600" dirty="0" smtClean="0"/>
              <a:t> </a:t>
            </a:r>
            <a:r>
              <a:rPr lang="en-US" sz="1600" dirty="0" err="1" smtClean="0"/>
              <a:t>доверять</a:t>
            </a:r>
            <a:r>
              <a:rPr lang="en-US" sz="1600" dirty="0" smtClean="0"/>
              <a:t> </a:t>
            </a:r>
            <a:r>
              <a:rPr lang="en-US" sz="1600" dirty="0" err="1" smtClean="0"/>
              <a:t>интуиции</a:t>
            </a:r>
            <a:r>
              <a:rPr lang="en-US" sz="1600" dirty="0" smtClean="0"/>
              <a:t>. </a:t>
            </a:r>
            <a:r>
              <a:rPr lang="en-US" sz="1600" dirty="0" err="1" smtClean="0"/>
              <a:t>Если</a:t>
            </a:r>
            <a:r>
              <a:rPr lang="en-US" sz="1600" dirty="0" smtClean="0"/>
              <a:t> </a:t>
            </a:r>
            <a:r>
              <a:rPr lang="en-US" sz="1600" dirty="0" err="1" smtClean="0"/>
              <a:t>что-нибудь</a:t>
            </a:r>
            <a:r>
              <a:rPr lang="en-US" sz="1600" dirty="0" smtClean="0"/>
              <a:t> в </a:t>
            </a:r>
            <a:r>
              <a:rPr lang="en-US" sz="1600" dirty="0" err="1" smtClean="0"/>
              <a:t>Интернете</a:t>
            </a:r>
            <a:r>
              <a:rPr lang="en-US" sz="1600" dirty="0" smtClean="0"/>
              <a:t> </a:t>
            </a:r>
            <a:r>
              <a:rPr lang="en-US" sz="1600" dirty="0" err="1" smtClean="0"/>
              <a:t>будет</a:t>
            </a:r>
            <a:r>
              <a:rPr lang="en-US" sz="1600" dirty="0" smtClean="0"/>
              <a:t> </a:t>
            </a:r>
            <a:r>
              <a:rPr lang="en-US" sz="1600" dirty="0" err="1" smtClean="0"/>
              <a:t>вызывать</a:t>
            </a:r>
            <a:r>
              <a:rPr lang="en-US" sz="1600" dirty="0" smtClean="0"/>
              <a:t> у </a:t>
            </a:r>
            <a:r>
              <a:rPr lang="en-US" sz="1600" dirty="0" err="1" smtClean="0"/>
              <a:t>них</a:t>
            </a:r>
            <a:r>
              <a:rPr lang="en-US" sz="1600" dirty="0" smtClean="0"/>
              <a:t> </a:t>
            </a:r>
            <a:r>
              <a:rPr lang="en-US" sz="1600" dirty="0" err="1" smtClean="0"/>
              <a:t>психологический</a:t>
            </a:r>
            <a:r>
              <a:rPr lang="en-US" sz="1600" dirty="0" smtClean="0"/>
              <a:t> </a:t>
            </a:r>
            <a:r>
              <a:rPr lang="en-US" sz="1600" dirty="0" err="1" smtClean="0"/>
              <a:t>дискомфорт</a:t>
            </a:r>
            <a:r>
              <a:rPr lang="en-US" sz="1600" dirty="0" smtClean="0"/>
              <a:t>, </a:t>
            </a:r>
            <a:r>
              <a:rPr lang="en-US" sz="1600" dirty="0" err="1" smtClean="0"/>
              <a:t>пусть</a:t>
            </a:r>
            <a:r>
              <a:rPr lang="en-US" sz="1600" dirty="0" smtClean="0"/>
              <a:t> </a:t>
            </a:r>
            <a:r>
              <a:rPr lang="en-US" sz="1600" dirty="0" err="1" smtClean="0"/>
              <a:t>дети</a:t>
            </a:r>
            <a:r>
              <a:rPr lang="en-US" sz="1600" dirty="0" smtClean="0"/>
              <a:t> </a:t>
            </a:r>
            <a:r>
              <a:rPr lang="en-US" sz="1600" dirty="0" err="1" smtClean="0"/>
              <a:t>рассказывают</a:t>
            </a:r>
            <a:r>
              <a:rPr lang="en-US" sz="1600" dirty="0" smtClean="0"/>
              <a:t> </a:t>
            </a:r>
            <a:r>
              <a:rPr lang="en-US" sz="1600" dirty="0" err="1" smtClean="0"/>
              <a:t>Вам</a:t>
            </a:r>
            <a:r>
              <a:rPr lang="en-US" sz="1600" dirty="0" smtClean="0"/>
              <a:t> </a:t>
            </a:r>
            <a:r>
              <a:rPr lang="en-US" sz="1600" dirty="0" err="1" smtClean="0"/>
              <a:t>об</a:t>
            </a:r>
            <a:r>
              <a:rPr lang="en-US" sz="1600" dirty="0" smtClean="0"/>
              <a:t> </a:t>
            </a:r>
            <a:r>
              <a:rPr lang="en-US" sz="1600" dirty="0" err="1" smtClean="0"/>
              <a:t>этом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6. Научите детей уважать других в Интернете. Убедитесь, что они знают о том, что правила хорошего поведения действуют везде — даже в виртуальном мире.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7. Настаивайте, чтобы дети уважали собственность других в Интернете. Объясните, что незаконное </a:t>
            </a:r>
            <a:r>
              <a:rPr lang="ru-RU" sz="1600" dirty="0" err="1" smtClean="0"/>
              <a:t>копированиеи</a:t>
            </a:r>
            <a:r>
              <a:rPr lang="ru-RU" sz="1600" dirty="0" smtClean="0"/>
              <a:t> использование чужой работы — текста, музыки, компьютерных игр и других программ — является кражей.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8. Обращайте внимание, сколько времени проводят Ваши дети в Интернете, чтобы вовремя заметить признаки возникающей </a:t>
            </a:r>
            <a:r>
              <a:rPr lang="ru-RU" sz="1600" dirty="0" err="1" smtClean="0"/>
              <a:t>интернет-зависимости</a:t>
            </a:r>
            <a:r>
              <a:rPr lang="ru-RU" sz="16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9. Контролируйте деятельность детей в Интернете с помощью современных программ. </a:t>
            </a:r>
            <a:r>
              <a:rPr lang="en-US" sz="1600" dirty="0" err="1" smtClean="0"/>
              <a:t>Они</a:t>
            </a:r>
            <a:r>
              <a:rPr lang="en-US" sz="1600" dirty="0" smtClean="0"/>
              <a:t> </a:t>
            </a:r>
            <a:r>
              <a:rPr lang="en-US" sz="1600" dirty="0" err="1" smtClean="0"/>
              <a:t>помогут</a:t>
            </a:r>
            <a:r>
              <a:rPr lang="en-US" sz="1600" dirty="0" smtClean="0"/>
              <a:t> </a:t>
            </a:r>
            <a:r>
              <a:rPr lang="en-US" sz="1600" dirty="0" err="1" smtClean="0"/>
              <a:t>отфильтровать</a:t>
            </a:r>
            <a:r>
              <a:rPr lang="en-US" sz="1600" dirty="0" smtClean="0"/>
              <a:t> </a:t>
            </a:r>
            <a:r>
              <a:rPr lang="en-US" sz="1600" dirty="0" err="1" smtClean="0"/>
              <a:t>вредный</a:t>
            </a:r>
            <a:r>
              <a:rPr lang="en-US" sz="1600" dirty="0" smtClean="0"/>
              <a:t> </a:t>
            </a:r>
            <a:r>
              <a:rPr lang="en-US" sz="1600" dirty="0" err="1" smtClean="0"/>
              <a:t>контент</a:t>
            </a:r>
            <a:r>
              <a:rPr lang="en-US" sz="1600" dirty="0" smtClean="0"/>
              <a:t>, </a:t>
            </a:r>
            <a:r>
              <a:rPr lang="en-US" sz="1600" dirty="0" err="1" smtClean="0"/>
              <a:t>выяснить</a:t>
            </a:r>
            <a:r>
              <a:rPr lang="en-US" sz="1600" dirty="0" smtClean="0"/>
              <a:t>, </a:t>
            </a:r>
            <a:r>
              <a:rPr lang="en-US" sz="1600" dirty="0" err="1" smtClean="0"/>
              <a:t>какие</a:t>
            </a:r>
            <a:r>
              <a:rPr lang="en-US" sz="1600" dirty="0" smtClean="0"/>
              <a:t> </a:t>
            </a:r>
            <a:r>
              <a:rPr lang="en-US" sz="1600" dirty="0" err="1" smtClean="0"/>
              <a:t>сайты</a:t>
            </a:r>
            <a:r>
              <a:rPr lang="en-US" sz="1600" dirty="0" smtClean="0"/>
              <a:t> </a:t>
            </a:r>
            <a:r>
              <a:rPr lang="en-US" sz="1600" dirty="0" err="1" smtClean="0"/>
              <a:t>посещает</a:t>
            </a:r>
            <a:r>
              <a:rPr lang="en-US" sz="1600" dirty="0" smtClean="0"/>
              <a:t> </a:t>
            </a:r>
            <a:r>
              <a:rPr lang="en-US" sz="1600" dirty="0" err="1" smtClean="0"/>
              <a:t>ребенок</a:t>
            </a:r>
            <a:r>
              <a:rPr lang="en-US" sz="1600" dirty="0" smtClean="0"/>
              <a:t> и с </a:t>
            </a:r>
            <a:r>
              <a:rPr lang="en-US" sz="1600" dirty="0" err="1" smtClean="0"/>
              <a:t>какой</a:t>
            </a:r>
            <a:r>
              <a:rPr lang="en-US" sz="1600" dirty="0" smtClean="0"/>
              <a:t> </a:t>
            </a:r>
            <a:r>
              <a:rPr lang="en-US" sz="1600" dirty="0" err="1" smtClean="0"/>
              <a:t>целью</a:t>
            </a:r>
            <a:r>
              <a:rPr lang="en-US" sz="1600" dirty="0" smtClean="0"/>
              <a:t>. </a:t>
            </a:r>
            <a:r>
              <a:rPr lang="en-US" sz="1600" dirty="0" err="1" smtClean="0"/>
              <a:t>Однако</a:t>
            </a:r>
            <a:r>
              <a:rPr lang="en-US" sz="1600" dirty="0" smtClean="0"/>
              <a:t> </a:t>
            </a:r>
            <a:r>
              <a:rPr lang="en-US" sz="1600" dirty="0" err="1" smtClean="0"/>
              <a:t>открытое</a:t>
            </a:r>
            <a:r>
              <a:rPr lang="en-US" sz="1600" dirty="0" smtClean="0"/>
              <a:t>, </a:t>
            </a:r>
            <a:r>
              <a:rPr lang="en-US" sz="1600" dirty="0" err="1" smtClean="0"/>
              <a:t>честное</a:t>
            </a:r>
            <a:r>
              <a:rPr lang="en-US" sz="1600" dirty="0" smtClean="0"/>
              <a:t> </a:t>
            </a:r>
            <a:r>
              <a:rPr lang="en-US" sz="1600" dirty="0" err="1" smtClean="0"/>
              <a:t>общение</a:t>
            </a:r>
            <a:r>
              <a:rPr lang="en-US" sz="1600" dirty="0" smtClean="0"/>
              <a:t> </a:t>
            </a:r>
            <a:r>
              <a:rPr lang="en-US" sz="1600" dirty="0" err="1" smtClean="0"/>
              <a:t>всегда</a:t>
            </a:r>
            <a:r>
              <a:rPr lang="en-US" sz="1600" dirty="0" smtClean="0"/>
              <a:t> </a:t>
            </a:r>
            <a:r>
              <a:rPr lang="en-US" sz="1600" dirty="0" err="1" smtClean="0"/>
              <a:t>предпочтительнее</a:t>
            </a:r>
            <a:r>
              <a:rPr lang="en-US" sz="1600" dirty="0" smtClean="0"/>
              <a:t> </a:t>
            </a:r>
            <a:r>
              <a:rPr lang="en-US" sz="1600" dirty="0" err="1" smtClean="0"/>
              <a:t>вторжения</a:t>
            </a:r>
            <a:r>
              <a:rPr lang="en-US" sz="1600" dirty="0" smtClean="0"/>
              <a:t> в </a:t>
            </a:r>
            <a:r>
              <a:rPr lang="en-US" sz="1600" dirty="0" err="1" smtClean="0"/>
              <a:t>личную</a:t>
            </a:r>
            <a:r>
              <a:rPr lang="en-US" sz="1600" dirty="0" smtClean="0"/>
              <a:t> </a:t>
            </a:r>
            <a:r>
              <a:rPr lang="en-US" sz="1600" dirty="0" err="1" smtClean="0"/>
              <a:t>жизнь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10. Поощряйте детей делиться с Вами их опытом в Интернете. </a:t>
            </a:r>
            <a:r>
              <a:rPr lang="en-US" sz="1600" dirty="0" err="1" smtClean="0"/>
              <a:t>Посещайте</a:t>
            </a:r>
            <a:r>
              <a:rPr lang="en-US" sz="1600" dirty="0" smtClean="0"/>
              <a:t> </a:t>
            </a:r>
            <a:r>
              <a:rPr lang="en-US" sz="1600" dirty="0" err="1" smtClean="0"/>
              <a:t>Сеть</a:t>
            </a:r>
            <a:r>
              <a:rPr lang="en-US" sz="1600" dirty="0" smtClean="0"/>
              <a:t> </a:t>
            </a:r>
            <a:r>
              <a:rPr lang="en-US" sz="1600" dirty="0" err="1" smtClean="0"/>
              <a:t>вместе</a:t>
            </a:r>
            <a:r>
              <a:rPr lang="en-US" sz="1600" dirty="0" smtClean="0"/>
              <a:t> с </a:t>
            </a:r>
            <a:r>
              <a:rPr lang="en-US" sz="1600" dirty="0" err="1" smtClean="0"/>
              <a:t>детьми</a:t>
            </a:r>
            <a:r>
              <a:rPr lang="en-US" sz="1600" dirty="0" smtClean="0"/>
              <a:t>.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868362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0000"/>
                </a:solidFill>
              </a:rPr>
              <a:t>Принципы и нормы международного права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229600" cy="5500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sz="1400" b="1" u="sng" smtClean="0">
              <a:hlinkClick r:id="rId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smtClean="0"/>
              <a:t>Конвенция о правах ребенка</a:t>
            </a:r>
            <a:br>
              <a:rPr lang="ru-RU" sz="1600" smtClean="0"/>
            </a:br>
            <a:r>
              <a:rPr lang="ru-RU" sz="1600" smtClean="0"/>
              <a:t>Принята Генеральной Ассамблеей ООН 20.11.1989</a:t>
            </a:r>
            <a:endParaRPr lang="ru-RU" sz="16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smtClean="0">
                <a:solidFill>
                  <a:schemeClr val="tx2"/>
                </a:solidFill>
              </a:rPr>
              <a:t>Право ребенка быть услышанным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Замечание общего порядка № 12 (2009)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Конвенция о борьбе с дискриминацией в области образования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Принята 14 декабря 1960 года Генеральной конференцией Организации Oбъединенных Наций по вопросам образования, науки в культуры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smtClean="0">
                <a:solidFill>
                  <a:schemeClr val="tx2"/>
                </a:solidFill>
              </a:rPr>
              <a:t>Права детей в рамках отправления правосудия в отношении несовершеннолетних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Замечание общего порядка № 10 (2007)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smtClean="0">
                <a:solidFill>
                  <a:schemeClr val="tx2"/>
                </a:solidFill>
              </a:rPr>
              <a:t>Руководящие указания Генерального Секретаря ООН Подход ООН к правосудию в отношении детей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Настоящий документ предусматривает руководящие принципы и структуру деятельности ООН касательно правосудия в отношении детей на национальном уровне, применимой при всех обстоятельствах, в том числе в контекстах предотвращения конфликта, кризиса, посткризиса, конфликта, постконфликта и развития. Сентябрь 2008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smtClean="0">
                <a:solidFill>
                  <a:schemeClr val="tx2"/>
                </a:solidFill>
              </a:rPr>
              <a:t>Руководящие принципы Организации Объединенных Наций для предупреждения преступности среди несовершеннолетних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(Эр-риядские руководящие принципы)68-е пленарное заседание Генеральной Ассамблеи от 14 декабря 1990 года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smtClean="0">
                <a:solidFill>
                  <a:schemeClr val="tx2"/>
                </a:solidFill>
              </a:rPr>
              <a:t>Минимальные стандартные правила Организации Объединенных Наций, касающиеся отправления правосудия в отношении несовершеннолетних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Приняты резолюцией Генеральной Ассамблеи ООН 40/33 от 10 декабря 1985 г.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К информации, запрещенной для распространения среди детей, относится информация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1) побуждающая детей к совершению действий, представляющих угрозу их жизни и (или) здоровью, в том числе к причинению вреда своему здоровью, самоубийству;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2) 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пиво и напитки, изготавливаемые на его основе, принять участие в азартных играх, заниматься проституцией, бродяжничеством или попрошайничеством;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3) 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животным, за исключением случаев, предусмотренных настоящим Федеральным законом;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4) отрицающая семейные ценности и формирующая неуважение к родителям и (или) другим членам семьи;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5) оправдывающая противоправное поведение;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6) содержащая нецензурную брань;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7) содержащая информацию порнографического характера.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FF0000"/>
                </a:solidFill>
              </a:rPr>
              <a:t>К информации, распространение которой среди детей определенных возрастных категорий ограничено, относится информация:</a:t>
            </a:r>
            <a:endParaRPr lang="ru-RU" sz="4000" b="1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1) представляемая в виде изображения или описания жестокости, физического и (или) психического насилия, преступления или иного антиобщественного действия;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2) вызывающая у детей страх, ужас или панику, в том числе представляемая в виде изображения или описания в унижающей человеческое достоинство форме ненасильственной смерти, заболевания, самоубийства, несчастного случая, аварии или катастрофы и (или) их последствий;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3) представляемая в виде изображения или описания половых отношений между мужчиной и женщиной;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4) содержащая бранные слова и выражения, не относящиеся к нецензурной брани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Защита детей от информации, причиняющей вред их здоровью, репутации и развитию, регулируется:</a:t>
            </a:r>
          </a:p>
        </p:txBody>
      </p:sp>
      <p:sp>
        <p:nvSpPr>
          <p:cNvPr id="23555" name="Rectangle 8"/>
          <p:cNvSpPr>
            <a:spLocks noGrp="1" noChangeArrowheads="1"/>
          </p:cNvSpPr>
          <p:nvPr>
            <p:ph idx="1"/>
          </p:nvPr>
        </p:nvSpPr>
        <p:spPr>
          <a:xfrm>
            <a:off x="285750" y="1266825"/>
            <a:ext cx="8572500" cy="5591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b="1" smtClean="0"/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нормами международного права</a:t>
            </a:r>
            <a:r>
              <a:rPr lang="ru-RU" sz="1200" smtClean="0"/>
              <a:t> — ст. 13, 17, 34 Конвенции ООН о правах ребенка 1989 г., Европейской декларацией о свободе обмена информацией в Интернете 2003 г.; Европейской рамочной конвенцией о безопасном  использовании мобильных телефонов маленькими детьми и подростками (06.02.2007); Рекомендациями Комитета Министров государств — членов Совета Европы: № R (89) 7 — относительно принципов распространения видеозаписей, содержащих насилие, жестокость или имеющих порнографическое содержание (22.04.1989), № R (97) 19 — о демонстрации насилия в электронных средствах массовой информации (30.10.1997), Рекомендация Rec (2001) 8 – в сфере регулирования в отношении кибер-контента (саморегулирования и защиты пользователей от незаконного или вредного содержания новых коммуникаций и информационных услуг), №  Rec (2003) 9 – о мерах поддержки демократического и социального распространения цифрового вещания (28.05.2003),  Рекомендации Rec (2006) 12 по расширению возможностей детей в новой информационно-коммуникационной среде (27.09.2006), CM/Rec (2007) 11 о поощрении свободы выражения мнений и информации в новой информационной и коммуникационной среде, CM/Rec (2008) 6 о мерах по развитию уважения к свободе слова и информации в связи с Интернет-фильтрами;  Рекомендациями Европейского парламента и Совета ЕС о защите несовершеннолетних и человеческого достоинства и права на ответ в отношении конкурентоспособности индустрии европейских аудиовизуальных и информационных он-лайн услуг (20.12.2006); </a:t>
            </a:r>
            <a:endParaRPr lang="ru-RU" sz="1200" b="1" smtClean="0"/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федеральным законодательством</a:t>
            </a:r>
            <a:r>
              <a:rPr lang="ru-RU" sz="1200" smtClean="0"/>
              <a:t> — ст. 14, 14.1 Федерального закона от 24.07.1998 № 124-ФЗ «Об основных гарантиях прав ребенка в Российской Федерации», ст. 31 Основ законодательства Российской Федерации о культуре от 09.10.1992 № 3612-1, ст. 4, 37 Закона Российской Федерации от 27.12.1991 «О средствах массовой информации» № 2124-1, ст. 46 Федерального закона от 08.01.1998 № 3-ФЗ «О наркотических средствах и психотропных веществах», Федеральным законом от 13.03.2006 № 38-ФЗ «О рекламе», Федеральным законом от 29.12.2010 № 436-ФЗ "О защите детей от информации, причиняющей вред их здоровью и развитию" (вступает в действие </a:t>
            </a:r>
            <a:r>
              <a:rPr lang="ru-RU" sz="1200" smtClean="0">
                <a:hlinkClick r:id="rId2"/>
              </a:rPr>
              <a:t>01.09.2012</a:t>
            </a:r>
            <a:r>
              <a:rPr lang="ru-RU" sz="1200" smtClean="0"/>
              <a:t>),;</a:t>
            </a:r>
            <a:endParaRPr lang="ru-RU" sz="1200" b="1" smtClean="0"/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нормативными правовыми актами субъектов Российской Федерации</a:t>
            </a:r>
            <a:r>
              <a:rPr lang="ru-RU" sz="1200" smtClean="0"/>
              <a:t>; </a:t>
            </a:r>
            <a:endParaRPr lang="ru-RU" sz="1200" b="1" smtClean="0"/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Приказом Генерального прокурора Российской Федерации</a:t>
            </a:r>
            <a:r>
              <a:rPr lang="ru-RU" sz="1200" smtClean="0"/>
              <a:t> от 26.11.2007 № 188 «Об организации прокурорского надзора за исполнением законов о несовершеннолетних и молодежи» (п. 3.2) – предусмотрено проведение систематических проверок соблюдения законодательства о защите детей от информации, наносящей вред их здоровью, репутации, нравственному и духовному развитию, в деятельности средств массовой информации, органов и учреждений образования и культуры.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plashk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FFFFFF"/>
                </a:solidFill>
                <a:sym typeface="Arial" charset="0"/>
              </a:rPr>
              <a:t>Современные технологии на страже интересов пользователя</a:t>
            </a:r>
            <a:endParaRPr lang="ru-RU" sz="3200" smtClean="0"/>
          </a:p>
        </p:txBody>
      </p:sp>
      <p:sp>
        <p:nvSpPr>
          <p:cNvPr id="25604" name="Rectangle 37"/>
          <p:cNvSpPr>
            <a:spLocks noGrp="1" noChangeArrowheads="1"/>
          </p:cNvSpPr>
          <p:nvPr>
            <p:ph idx="1"/>
          </p:nvPr>
        </p:nvSpPr>
        <p:spPr bwMode="hidden">
          <a:xfrm>
            <a:off x="755650" y="1773238"/>
            <a:ext cx="7931150" cy="4713287"/>
          </a:xfrm>
          <a:gradFill rotWithShape="1"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anchor="ctr"/>
          <a:lstStyle/>
          <a:p>
            <a:pPr eaLnBrk="1" hangingPunct="1">
              <a:spcBef>
                <a:spcPct val="40000"/>
              </a:spcBef>
              <a:defRPr/>
            </a:pPr>
            <a:r>
              <a:rPr lang="ru-RU" dirty="0" smtClean="0"/>
              <a:t>Родительский контроль  в </a:t>
            </a:r>
            <a:r>
              <a:rPr lang="en-US" dirty="0" smtClean="0"/>
              <a:t>Windows 7</a:t>
            </a:r>
            <a:endParaRPr lang="ru-RU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Internet Explorer</a:t>
            </a:r>
            <a:endParaRPr lang="ru-RU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Microsoft Security Essentials</a:t>
            </a: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 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Windows Live Family Safety </a:t>
            </a:r>
            <a:endParaRPr lang="ru-RU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Xbox </a:t>
            </a:r>
            <a:r>
              <a:rPr lang="ru-RU" dirty="0" smtClean="0"/>
              <a:t>360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ru-RU" dirty="0" smtClean="0"/>
              <a:t>И другие !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www.microsoft.com/rus/protect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DSC00705.JPG"/>
          <p:cNvPicPr>
            <a:picLocks noChangeAspect="1"/>
          </p:cNvPicPr>
          <p:nvPr/>
        </p:nvPicPr>
        <p:blipFill>
          <a:blip r:embed="rId2" cstate="print">
            <a:lum bright="50000" contrast="-6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2609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Constantia" pitchFamily="18" charset="0"/>
            </a:endParaRPr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357188" y="320675"/>
            <a:ext cx="8501062" cy="763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900" b="1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Calibri" pitchFamily="34" charset="0"/>
              </a:rPr>
              <a:t>ГОУ ЦЕНТР ДИАГНОСТИКИ И КОНСУЛЬТИРОВАНИЯ «УЧАСТИЕ»</a:t>
            </a:r>
          </a:p>
          <a:p>
            <a:pPr algn="ctr" eaLnBrk="0" hangingPunct="0"/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Адрес: 129327, г. Москва, ул. Ленская, д.4.</a:t>
            </a:r>
          </a:p>
          <a:p>
            <a:pPr algn="ctr" eaLnBrk="0" hangingPunct="0"/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Директор: Буланова Ольга Евгеньевна, </a:t>
            </a: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кандидат психологических наук</a:t>
            </a: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Тел./факс:  8 (495) 471-02-81 (приёмная) </a:t>
            </a:r>
          </a:p>
          <a:p>
            <a:pPr algn="ctr" eaLnBrk="0" hangingPunct="0"/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Электронная почта:</a:t>
            </a:r>
            <a:r>
              <a:rPr lang="en-US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info@</a:t>
            </a:r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uchastie-sv</a:t>
            </a:r>
            <a:r>
              <a:rPr lang="en-US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.ru</a:t>
            </a:r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Интернет-сайт:  www.uchastie-sv.ru</a:t>
            </a:r>
          </a:p>
          <a:p>
            <a:pPr algn="ctr" eaLnBrk="0" hangingPunct="0"/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900" b="1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Calibri" pitchFamily="34" charset="0"/>
              </a:rPr>
              <a:t>ОКРУЖНОЕ АНТИКРИЗИСНОЕ ПОДРАЗДЕЛЕНИЕ</a:t>
            </a:r>
          </a:p>
          <a:p>
            <a:pPr algn="ctr" eaLnBrk="0" hangingPunct="0"/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Экстренная психологическая помощь</a:t>
            </a: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Тел./факс: 8 (495) 471-02-81.</a:t>
            </a:r>
            <a:b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</a:br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Телефон доверия для детей и подростков СВАО</a:t>
            </a: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8 (499) 189-68-60</a:t>
            </a:r>
            <a:b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</a:br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Школа приёмных родителей</a:t>
            </a: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8 (495) 471-17-33</a:t>
            </a:r>
          </a:p>
          <a:p>
            <a:pPr algn="ctr" eaLnBrk="0" hangingPunct="0"/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FF0000"/>
                </a:solidFill>
              </a:rPr>
              <a:t>Права детей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Конвенции перечислены права, которыми должны быть наделены дети: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000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Право выражать свое мнение по поводу решений о детях, принимаемых взрослыми.</a:t>
            </a:r>
          </a:p>
          <a:p>
            <a:pPr eaLnBrk="1" hangingPunct="1"/>
            <a:r>
              <a:rPr lang="ru-RU" sz="2400" smtClean="0"/>
              <a:t>Свобода мысли, слова, совести и религии.</a:t>
            </a:r>
          </a:p>
          <a:p>
            <a:pPr eaLnBrk="1" hangingPunct="1"/>
            <a:r>
              <a:rPr lang="ru-RU" sz="2400" smtClean="0"/>
              <a:t>Право на то, чтобы иметь частную жизнь и играть.</a:t>
            </a:r>
          </a:p>
          <a:p>
            <a:pPr eaLnBrk="1" hangingPunct="1"/>
            <a:r>
              <a:rPr lang="ru-RU" sz="2400" smtClean="0"/>
              <a:t>Право создавать свои клубы и организации.</a:t>
            </a:r>
          </a:p>
          <a:p>
            <a:pPr eaLnBrk="1" hangingPunct="1"/>
            <a:r>
              <a:rPr lang="ru-RU" sz="2400" smtClean="0"/>
              <a:t>Право иметь доступ к информации, исходящей от государства и от занимающихся детьми подразделений СМИ, а также право выступать со своими идеями и известной им информацией.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0000"/>
                </a:solidFill>
              </a:rPr>
              <a:t>Восемь ключевых положений Конвенции</a:t>
            </a:r>
            <a:br>
              <a:rPr lang="ru-RU" sz="2800" b="1" i="1" smtClean="0">
                <a:solidFill>
                  <a:srgbClr val="FF0000"/>
                </a:solidFill>
              </a:rPr>
            </a:br>
            <a:endParaRPr lang="ru-RU" sz="2800" b="1" i="1" smtClean="0">
              <a:solidFill>
                <a:srgbClr val="FF000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57188" y="765175"/>
            <a:ext cx="8501062" cy="580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500" smtClean="0"/>
              <a:t>1. Детьми являются все лица в возрасте до 18 лет. </a:t>
            </a:r>
            <a:r>
              <a:rPr lang="ru-RU" sz="1500" i="1" smtClean="0"/>
              <a:t>(Ст. 1)</a:t>
            </a:r>
          </a:p>
          <a:p>
            <a:pPr eaLnBrk="1" hangingPunct="1">
              <a:buFontTx/>
              <a:buNone/>
            </a:pPr>
            <a:r>
              <a:rPr lang="ru-RU" sz="1500" smtClean="0"/>
              <a:t>2.Правительства всех стран обязаны выполнять Конвенцию. </a:t>
            </a:r>
            <a:r>
              <a:rPr lang="ru-RU" sz="1500" i="1" smtClean="0"/>
              <a:t>(Ст. 4,41, 42, 44)</a:t>
            </a:r>
          </a:p>
          <a:p>
            <a:pPr eaLnBrk="1" hangingPunct="1">
              <a:buFontTx/>
              <a:buNone/>
            </a:pPr>
            <a:r>
              <a:rPr lang="ru-RU" sz="1500" smtClean="0"/>
              <a:t>3. Конвенция содержит четыре основных принципа: защита ребенка от дискриминации в любых формах; максимальное  содействие интересам ребенка; право ребенка на жизнь, выживание и развитие; уважение мнения ребенка. </a:t>
            </a:r>
            <a:r>
              <a:rPr lang="ru-RU" sz="1500" i="1" smtClean="0"/>
              <a:t>(Ст. 2, 3, 6, 12)</a:t>
            </a:r>
          </a:p>
          <a:p>
            <a:pPr eaLnBrk="1" hangingPunct="1">
              <a:buFontTx/>
              <a:buNone/>
            </a:pPr>
            <a:r>
              <a:rPr lang="ru-RU" sz="1500" smtClean="0"/>
              <a:t>4. Защита и усиление гражданских прав и свобод ребенка. </a:t>
            </a:r>
            <a:r>
              <a:rPr lang="ru-RU" sz="1500" i="1" smtClean="0"/>
              <a:t>(Ст. 7 8, 13, 14, 15, 16)</a:t>
            </a:r>
          </a:p>
          <a:p>
            <a:pPr eaLnBrk="1" hangingPunct="1">
              <a:buFontTx/>
              <a:buNone/>
            </a:pPr>
            <a:r>
              <a:rPr lang="ru-RU" sz="1500" smtClean="0"/>
              <a:t>5. Право ребенка на семью (родную или альтернативные формы семьи).</a:t>
            </a:r>
            <a:r>
              <a:rPr lang="ru-RU" sz="1500" i="1" smtClean="0"/>
              <a:t>(Ст. 5, 9, 10, 11, 18, 19, 20, 21)</a:t>
            </a:r>
          </a:p>
          <a:p>
            <a:pPr eaLnBrk="1" hangingPunct="1">
              <a:buFontTx/>
              <a:buNone/>
            </a:pPr>
            <a:r>
              <a:rPr lang="ru-RU" sz="1500" smtClean="0"/>
              <a:t>6. Право ребенка на здоровье и благополучие, в том числе право детей с ограниченными возможностями на заботу.</a:t>
            </a:r>
            <a:r>
              <a:rPr lang="ru-RU" sz="1500" i="1" smtClean="0"/>
              <a:t>(Ст. 23, 24, 25, 26, 27)</a:t>
            </a:r>
          </a:p>
          <a:p>
            <a:pPr eaLnBrk="1" hangingPunct="1">
              <a:buFontTx/>
              <a:buNone/>
            </a:pPr>
            <a:r>
              <a:rPr lang="ru-RU" sz="1500" smtClean="0"/>
              <a:t>7. Право ребенка на образование, досуг и культурные развлечения. </a:t>
            </a:r>
            <a:r>
              <a:rPr lang="ru-RU" sz="1500" i="1" smtClean="0"/>
              <a:t>(Ст. 17, 28, 29, 31)</a:t>
            </a:r>
          </a:p>
          <a:p>
            <a:pPr eaLnBrk="1" hangingPunct="1">
              <a:buFontTx/>
              <a:buNone/>
            </a:pPr>
            <a:r>
              <a:rPr lang="ru-RU" sz="1500" smtClean="0"/>
              <a:t>8. Право ребенка на особые меры защиты при исключительных обстоятельствах:</a:t>
            </a:r>
          </a:p>
          <a:p>
            <a:pPr eaLnBrk="1" hangingPunct="1"/>
            <a:r>
              <a:rPr lang="ru-RU" sz="1500" smtClean="0"/>
              <a:t>во время войн или кризисов, порождающих беженцев.</a:t>
            </a:r>
            <a:r>
              <a:rPr lang="ru-RU" sz="1500" i="1" smtClean="0"/>
              <a:t>(Ст. 22, 38, 39)</a:t>
            </a:r>
          </a:p>
          <a:p>
            <a:pPr eaLnBrk="1" hangingPunct="1"/>
            <a:r>
              <a:rPr lang="ru-RU" sz="1500" smtClean="0"/>
              <a:t>от промахов правозащитной системы, занимающейся несовершеннолетними.</a:t>
            </a:r>
            <a:r>
              <a:rPr lang="ru-RU" sz="1500" i="1" smtClean="0"/>
              <a:t>(Ст. 37, 40)</a:t>
            </a:r>
          </a:p>
          <a:p>
            <a:pPr eaLnBrk="1" hangingPunct="1"/>
            <a:r>
              <a:rPr lang="ru-RU" sz="1500" smtClean="0"/>
              <a:t>от эксплуатации в виде использования детского труда, сексуальной эксплуатации, продажи и обмена детей, вовлечения в наркобизнес.</a:t>
            </a:r>
            <a:r>
              <a:rPr lang="ru-RU" sz="1500" i="1" smtClean="0"/>
              <a:t>(Ст. 32, 33, 34, 35, 36)</a:t>
            </a:r>
          </a:p>
          <a:p>
            <a:pPr eaLnBrk="1" hangingPunct="1"/>
            <a:r>
              <a:rPr lang="ru-RU" sz="1500" smtClean="0"/>
              <a:t>от дискриминации детей, принадлежащих к национальному меньшинству или коренной народности.</a:t>
            </a:r>
            <a:r>
              <a:rPr lang="ru-RU" sz="1500" i="1" smtClean="0"/>
              <a:t>(Ст. 30)</a:t>
            </a:r>
            <a:endParaRPr lang="ru-RU" sz="1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Рекомендации УВКБ ООН по определению наилучших интересов ребенка </a:t>
            </a:r>
            <a:r>
              <a:rPr lang="ru-RU" sz="2700" b="1" dirty="0" smtClean="0">
                <a:solidFill>
                  <a:srgbClr val="FF0000"/>
                </a:solidFill>
              </a:rPr>
              <a:t>Май 2008 года 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8736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Принцип наилучших интересов ребёнка является предметом активных обсуждений в академических, функциональных и других кругах. Он систематически упоминается в правовых документах, связанных с защитой детей, однако, применение этого принципа на практике часто остается проблематичным. </a:t>
            </a:r>
          </a:p>
          <a:p>
            <a:pPr eaLnBrk="1" hangingPunct="1">
              <a:defRPr/>
            </a:pPr>
            <a:r>
              <a:rPr lang="ru-RU" dirty="0" smtClean="0"/>
              <a:t>Настоящие Рекомендации предназначены послужить одним из этапов для заполнения этого пробела. </a:t>
            </a:r>
          </a:p>
          <a:p>
            <a:pPr eaLnBrk="1" hangingPunct="1">
              <a:defRPr/>
            </a:pPr>
            <a:r>
              <a:rPr lang="ru-RU" dirty="0" smtClean="0"/>
              <a:t>Помимо всего прочего, рекомендации описывают формальный механизм для определения наилучших интересов ребёнка.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ru-RU" sz="2400" i="1" smtClean="0">
                <a:solidFill>
                  <a:srgbClr val="FF0000"/>
                </a:solidFill>
              </a:rPr>
              <a:t>Нормативные правовые акты Российской Федерации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smtClean="0"/>
              <a:t>Конституция РФ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smtClean="0"/>
              <a:t>Семейный кодекс Российской Федерации.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smtClean="0"/>
              <a:t>Федеральный закон «Об основных гарантиях прав ребенка в Российской Федерации» (с изм., внесенными Федеральным законом от 21.07.2011 N 252-ФЗ)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smtClean="0"/>
              <a:t>Федеральный закон «Об основах системы профилактики безнадзорности и правонарушений несовершеннолетних» № 120-ФЗ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smtClean="0"/>
              <a:t>Закон Российской Федерации «Об образовании»</a:t>
            </a:r>
            <a:br>
              <a:rPr lang="ru-RU" sz="1800" smtClean="0"/>
            </a:br>
            <a:r>
              <a:rPr lang="ru-RU" sz="1800" smtClean="0"/>
              <a:t>от 10 июля 1992 года N 3266-1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smtClean="0"/>
              <a:t>Закон Российской Федерации «Об опеке и попечительстве»</a:t>
            </a:r>
            <a:br>
              <a:rPr lang="ru-RU" sz="1800" smtClean="0"/>
            </a:br>
            <a:r>
              <a:rPr lang="ru-RU" sz="1800" smtClean="0"/>
              <a:t>От 24 апреля 2008 года N 48-ФЗ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smtClean="0"/>
              <a:t> Постановление Правительства РФ 6 мая 2006 г. N 272 «О правительственной комиссии по делам несовершеннолетних и защите их прав»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smtClean="0"/>
              <a:t>Постановление Пленума Верховного Суда Российской Федерации от 27 мая 1998 г. N 10 «О применении судами законодательства при разрешении споров, связанных с воспитанием детей»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900" b="1" smtClean="0"/>
              <a:t/>
            </a:r>
            <a:br>
              <a:rPr lang="ru-RU" sz="900" b="1" smtClean="0"/>
            </a:br>
            <a:r>
              <a:rPr lang="ru-RU" sz="900" smtClean="0"/>
              <a:t/>
            </a:r>
            <a:br>
              <a:rPr lang="ru-RU" sz="900" smtClean="0"/>
            </a:br>
            <a:endParaRPr lang="ru-RU" sz="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FF0000"/>
                </a:solidFill>
              </a:rPr>
              <a:t>Федеральный закон Российской Федерации от 29 декабря 2010 г. N 436-ФЗ "О защите детей от информации, причиняющей вред их здоровью и развитию» (вступает в действие с 01 сентября 2012 г.)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85750" y="1714500"/>
            <a:ext cx="8643938" cy="4786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    Настоящий Федеральный закон регулирует отношения, связанные с защитой детей от информации, причиняющей вред их здоровью и (или) развитию, в том числе от такой информации, содержащейся в информационной продукции.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2. Настоящий Федеральный закон не распространяется на отношения в сфере: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1) оборота информационной продукции, содержащей научную, научно-техническую, статистическую информацию;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2) распространения информации, недопустимость ограничения доступа к которой установлена Федеральным законом от 27 июля 2006 года N 149-ФЗ "Об информации, информационных технологиях и о защите информации" и другими федеральными законами;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3) оборота информационной продукции, имеющей значительную историческую, художественную или иную культурную ценность для общества;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4) рекламы  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Профилактический медиа-урок для родителей: «Защита прав детей в сети Интернет»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/>
              <a:t>Цель проведения уроков медиабезопасности</a:t>
            </a:r>
            <a:r>
              <a:rPr lang="ru-RU" smtClean="0"/>
              <a:t> – обеспечение информационной безопасности несовершеннолетних обучающихся и воспитанников путем привития их родителям и законным представителям навыков ответственного и безопасного поведения в современной информационно-телекоммуникационной среде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Задачи уроков медиабезопасности для родителей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196975"/>
            <a:ext cx="8643938" cy="5375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информирование родителей о видах информации, способной причинить вред здоровью и развитию несовершеннолетних, запрещенной или ограниченной для распространения на территории Российской Федерации, а также о негативных последствиях распространения такой информации;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информирование родителей о способах незаконного распространения такой информации в информационно-телекоммуникационных сетях, в частности, в сетях Интернет и мобильной (сотовой) связи (в том числе путем рассылки </a:t>
            </a:r>
            <a:r>
              <a:rPr lang="en-US" sz="1800" smtClean="0"/>
              <a:t>SMS</a:t>
            </a:r>
            <a:r>
              <a:rPr lang="ru-RU" sz="1800" smtClean="0"/>
              <a:t>-сообщений незаконного содержания);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ознакомление родителей с международными принципами и нормами, с   нормативными правовыми актами Российской Федерации, регулирующими вопросы информационной безопасности несовершеннолетних;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обучение родителей детей и подростков правилам ответственного и безопасного пользования услугами Интернет и мобильной (сотовой) связи, другими электронными средствами связи и коммуникации, в том числе способам защиты от противоправных и иных общественно опасных посягательств в информационно-телекоммуникационных сетях;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профилактика формирования у учащихся интернет-зависимости и игровой зависимости (игромании, гэмблинга);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предупреждение совершения учащимися правонарушений с использованием информационно-телекоммуникационных технологий.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2203</Words>
  <Application>Microsoft Office PowerPoint</Application>
  <PresentationFormat>Экран (4:3)</PresentationFormat>
  <Paragraphs>154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Wingdings</vt:lpstr>
      <vt:lpstr>Constantia</vt:lpstr>
      <vt:lpstr>Оформление по умолчанию</vt:lpstr>
      <vt:lpstr>Слайд 1</vt:lpstr>
      <vt:lpstr>Принципы и нормы международного права</vt:lpstr>
      <vt:lpstr>Права детей В Конвенции перечислены права, которыми должны быть наделены дети: </vt:lpstr>
      <vt:lpstr>Восемь ключевых положений Конвенции </vt:lpstr>
      <vt:lpstr> Рекомендации УВКБ ООН по определению наилучших интересов ребенка Май 2008 года </vt:lpstr>
      <vt:lpstr>Нормативные правовые акты Российской Федерации</vt:lpstr>
      <vt:lpstr>Федеральный закон Российской Федерации от 29 декабря 2010 г. N 436-ФЗ "О защите детей от информации, причиняющей вред их здоровью и развитию» (вступает в действие с 01 сентября 2012 г.)</vt:lpstr>
      <vt:lpstr>Профилактический медиа-урок для родителей: «Защита прав детей в сети Интернет» </vt:lpstr>
      <vt:lpstr>Задачи уроков медиабезопасности для родителей</vt:lpstr>
      <vt:lpstr>Ожидаемые результаты</vt:lpstr>
      <vt:lpstr>Слайд 11</vt:lpstr>
      <vt:lpstr>      КТО ЛУЧШЕ ОСОЗНАЕТ ОПАСНОСТЬ ИНТЕРНЕТА – УЧИТЕЛЯ ИЛИ УЧЕНИКИ?(%)</vt:lpstr>
      <vt:lpstr>            КАК УЧИТЕЛЯ ПОМОГАЛИ ДЕТЯМ? (%) </vt:lpstr>
      <vt:lpstr>Слайд 14</vt:lpstr>
      <vt:lpstr>О чем нужно знать, находясь в Сети:</vt:lpstr>
      <vt:lpstr>Кто в ответе за наших детей в интернете? </vt:lpstr>
      <vt:lpstr>ИНФОРМАЦИОННАЯ БЕЗОПАСНОСТЬ ДЕТЕЙ - состояние защищенности детей, при котором отсутствует риск, связанный с причинением информацией вреда их здоровью и (или) физическому, психическому, духовному, нравственному развитию </vt:lpstr>
      <vt:lpstr>Слайд 18</vt:lpstr>
      <vt:lpstr>Десять правил безопасной работы в Интернете для детей  (Источник: компания Microsoft)</vt:lpstr>
      <vt:lpstr>К информации, запрещенной для распространения среди детей, относится информация</vt:lpstr>
      <vt:lpstr>К информации, распространение которой среди детей определенных возрастных категорий ограничено, относится информация:</vt:lpstr>
      <vt:lpstr>Защита детей от информации, причиняющей вред их здоровью, репутации и развитию, регулируется:</vt:lpstr>
      <vt:lpstr>Современные технологии на страже интересов пользователя</vt:lpstr>
      <vt:lpstr>Слайд 24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JiJi</dc:creator>
  <cp:lastModifiedBy>flvb</cp:lastModifiedBy>
  <cp:revision>49</cp:revision>
  <dcterms:created xsi:type="dcterms:W3CDTF">2012-01-23T18:31:40Z</dcterms:created>
  <dcterms:modified xsi:type="dcterms:W3CDTF">2014-03-14T13:45:33Z</dcterms:modified>
</cp:coreProperties>
</file>